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handoutMasterIdLst>
    <p:handoutMasterId r:id="rId27"/>
  </p:handoutMasterIdLst>
  <p:sldIdLst>
    <p:sldId id="257" r:id="rId3"/>
    <p:sldId id="742" r:id="rId4"/>
    <p:sldId id="1243" r:id="rId6"/>
    <p:sldId id="1255" r:id="rId7"/>
    <p:sldId id="1240" r:id="rId8"/>
    <p:sldId id="1235" r:id="rId9"/>
    <p:sldId id="1254" r:id="rId10"/>
    <p:sldId id="1256" r:id="rId11"/>
    <p:sldId id="1241" r:id="rId12"/>
    <p:sldId id="1133" r:id="rId13"/>
    <p:sldId id="1126" r:id="rId14"/>
    <p:sldId id="1022" r:id="rId15"/>
    <p:sldId id="1257" r:id="rId16"/>
    <p:sldId id="1258" r:id="rId17"/>
    <p:sldId id="1259" r:id="rId18"/>
    <p:sldId id="1260" r:id="rId19"/>
    <p:sldId id="1261" r:id="rId20"/>
    <p:sldId id="1262" r:id="rId21"/>
    <p:sldId id="1263" r:id="rId22"/>
    <p:sldId id="1264" r:id="rId23"/>
    <p:sldId id="1265" r:id="rId24"/>
    <p:sldId id="1266" r:id="rId25"/>
    <p:sldId id="1267" r:id="rId26"/>
  </p:sldIdLst>
  <p:sldSz cx="12192000" cy="6858000"/>
  <p:notesSz cx="10234295" cy="7103745"/>
  <p:embeddedFontLst>
    <p:embeddedFont>
      <p:font typeface="微软雅黑" panose="020B0503020204020204" charset="-122"/>
      <p:regular r:id="rId32"/>
    </p:embeddedFont>
    <p:embeddedFont>
      <p:font typeface="Roboto" panose="02000000000000000000" charset="0"/>
      <p:regular r:id="rId33"/>
    </p:embeddedFont>
    <p:embeddedFont>
      <p:font typeface="黑体" panose="02010609060101010101" charset="-122"/>
      <p:regular r:id="rId34"/>
    </p:embeddedFont>
    <p:embeddedFont>
      <p:font typeface="仿宋" panose="02010609060101010101" charset="-122"/>
      <p:regular r:id="rId35"/>
    </p:embeddedFont>
    <p:embeddedFont>
      <p:font typeface="Calibri" panose="020F0502020204030204" pitchFamily="34" charset="0"/>
      <p:regular r:id="rId36"/>
      <p:bold r:id="rId37"/>
      <p:italic r:id="rId38"/>
      <p:boldItalic r:id="rId39"/>
    </p:embeddedFont>
    <p:embeddedFont>
      <p:font typeface="华文细黑" panose="02010600040101010101" pitchFamily="2" charset="-122"/>
      <p:regular r:id="rId40"/>
    </p:embeddedFont>
    <p:embeddedFont>
      <p:font typeface="Arial Unicode MS" panose="020B0604020202020204" charset="-122"/>
      <p:regular r:id="rId41"/>
    </p:embeddedFont>
    <p:embeddedFont>
      <p:font typeface="Arial Black" panose="020B0A04020102020204" charset="0"/>
      <p:bold r:id="rId42"/>
    </p:embeddedFont>
  </p:embeddedFontLst>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henwencheng" initials="chenwc" lastIdx="2" clrIdx="0"/>
  <p:cmAuthor id="557" name="未知用户157" initials="未" lastIdx="8" clrIdx="0"/>
  <p:cmAuthor id="1" name="admin" initials="a" lastIdx="2" clrIdx="0"/>
  <p:cmAuthor id="558" name="未知用户158" initials="未" lastIdx="2" clrIdx="0"/>
  <p:cmAuthor id="2" name="PJ Landwehrle" initials="P" lastIdx="10" clrIdx="3"/>
  <p:cmAuthor id="559" name="未知用户159" initials="未" lastIdx="1" clrIdx="0"/>
  <p:cmAuthor id="3" name="作者" initials="A" lastIdx="0" clrIdx="2"/>
  <p:cmAuthor id="560" name="未知用户160" initials="未" lastIdx="2" clrIdx="0"/>
  <p:cmAuthor id="353158055" name="韩雨" initials="韩" lastIdx="0" clrIdx="0"/>
  <p:cmAuthor id="4" name="熊 英杰" initials="熊" lastIdx="7" clrIdx="3"/>
  <p:cmAuthor id="5" name="罗阳|luoyang" initials="L" lastIdx="1" clrIdx="4"/>
  <p:cmAuthor id="562" name="順天" initials="順" lastIdx="1" clrIdx="0"/>
  <p:cmAuthor id="6" name="smkhan" initials="s" lastIdx="6" clrIdx="5"/>
  <p:cmAuthor id="7" name="liudehou" initials="l" lastIdx="2" clrIdx="2"/>
  <p:cmAuthor id="564" name="未知用户319" initials="未" lastIdx="1" clrIdx="0"/>
  <p:cmAuthor id="8" name="李超（IT）" initials="L" lastIdx="1" clrIdx="9"/>
  <p:cmAuthor id="9" name="wangwei" initials="vv" lastIdx="1" clrIdx="3"/>
  <p:cmAuthor id="566" name="未知用户87" initials="未" lastIdx="1" clrIdx="0"/>
  <p:cmAuthor id="10" name="zhangxin" initials="z" lastIdx="3" clrIdx="4"/>
  <p:cmAuthor id="567" name="未知用户88" initials="未" lastIdx="1" clrIdx="0"/>
  <p:cmAuthor id="11" name="guoxx" initials="g" lastIdx="2" clrIdx="8"/>
  <p:cmAuthor id="12" name="chenlin02" initials="c" lastIdx="2" clrIdx="10"/>
  <p:cmAuthor id="569" name="未知用户211" initials="未" lastIdx="8" clrIdx="0"/>
  <p:cmAuthor id="13" name="lian liu" initials="ll" lastIdx="1" clrIdx="13"/>
  <p:cmAuthor id="570" name="未知用户110" initials="未" lastIdx="1" clrIdx="0"/>
  <p:cmAuthor id="14" name="liulian@cmiot.cmcc" initials="W用" lastIdx="0" clrIdx="14"/>
  <p:cmAuthor id="571" name="未知用户293" initials="未" lastIdx="1" clrIdx="0"/>
  <p:cmAuthor id="15" name="13686" initials="1" lastIdx="1" clrIdx="14"/>
  <p:cmAuthor id="572" name="未知用户201" initials="未" lastIdx="8" clrIdx="0"/>
  <p:cmAuthor id="191251535" name="沈霄雷" initials="沈" lastIdx="833089" clrIdx="0"/>
  <p:cmAuthor id="16" name="周辉" initials="周" lastIdx="1" clrIdx="15"/>
  <p:cmAuthor id="191251536" name="crespo lee" initials="cl" lastIdx="32" clrIdx="36"/>
  <p:cmAuthor id="17" name="李 里" initials="李" lastIdx="1" clrIdx="17"/>
  <p:cmAuthor id="574" name="未知用户278" initials="未" lastIdx="1" clrIdx="0"/>
  <p:cmAuthor id="191251537" name="sammi" initials="s" lastIdx="0" clrIdx="12"/>
  <p:cmAuthor id="18" name="li kai" initials="lk" lastIdx="1" clrIdx="18"/>
  <p:cmAuthor id="575" name="未知用户279" initials="未" lastIdx="1" clrIdx="0"/>
  <p:cmAuthor id="19" name="lenovo" initials="l" lastIdx="1" clrIdx="18"/>
  <p:cmAuthor id="576" name="未知用户280" initials="未" lastIdx="4" clrIdx="2"/>
  <p:cmAuthor id="20" name="ldr" initials="l" lastIdx="1" clrIdx="19"/>
  <p:cmAuthor id="577" name="未知用户281" initials="未" lastIdx="1" clrIdx="0"/>
  <p:cmAuthor id="21" name="俞 芳婷" initials="俞" lastIdx="1" clrIdx="21"/>
  <p:cmAuthor id="578" name="未知用户282" initials="未" lastIdx="3" clrIdx="1"/>
  <p:cmAuthor id="22" name="heyanfeng8293@163.com" initials="" lastIdx="0" clrIdx="22"/>
  <p:cmAuthor id="579" name="未知用户283" initials="未" lastIdx="1" clrIdx="1"/>
  <p:cmAuthor id="23" name="Author" initials="A" lastIdx="0" clrIdx="22"/>
  <p:cmAuthor id="580" name="未知用户284" initials="未" lastIdx="1" clrIdx="0"/>
  <p:cmAuthor id="24" name="FFF" initials="F" lastIdx="1" clrIdx="23"/>
  <p:cmAuthor id="581" name="guanhh" initials="g" lastIdx="3" clrIdx="0"/>
  <p:cmAuthor id="25" name="MagicAlex" initials="M" lastIdx="4" clrIdx="24"/>
  <p:cmAuthor id="26" name="10270945" initials="1" lastIdx="2" clrIdx="25"/>
  <p:cmAuthor id="583" name="未知用户192" initials="未" lastIdx="1" clrIdx="0"/>
  <p:cmAuthor id="584" name="未知用户203" initials="未" lastIdx="1" clrIdx="1"/>
  <p:cmAuthor id="28" name="wangh" initials="w" lastIdx="1" clrIdx="27"/>
  <p:cmAuthor id="585" name="未知用户290" initials="未" lastIdx="2" clrIdx="0"/>
  <p:cmAuthor id="29" name="未知用户27" initials="未" lastIdx="1" clrIdx="0"/>
  <p:cmAuthor id="586" name="未知用户291" initials="未" lastIdx="8" clrIdx="0"/>
  <p:cmAuthor id="30" name="samuel" initials="s" lastIdx="1" clrIdx="29"/>
  <p:cmAuthor id="587" name="未知用户292" initials="未" lastIdx="1" clrIdx="0"/>
  <p:cmAuthor id="31" name="谭登中|tandengzhong" initials="谭" lastIdx="1" clrIdx="30"/>
  <p:cmAuthor id="588" name="未知用户184" initials="未" lastIdx="1" clrIdx="1"/>
  <p:cmAuthor id="32" name="huwenxiao" initials="h" lastIdx="1" clrIdx="37"/>
  <p:cmAuthor id="589" name="未知用户295" initials="未" lastIdx="1" clrIdx="0"/>
  <p:cmAuthor id="33" name="Alan Qin" initials="A" lastIdx="2" clrIdx="32"/>
  <p:cmAuthor id="590" name="未知用户297" initials="未" lastIdx="1" clrIdx="0"/>
  <p:cmAuthor id="34" name="wanglongfei@cmiot.cmcc" initials="w" lastIdx="1" clrIdx="33"/>
  <p:cmAuthor id="591" name="未知用户181" initials="未" lastIdx="2" clrIdx="0"/>
  <p:cmAuthor id="35" name="yuange" initials="y" lastIdx="1" clrIdx="45"/>
  <p:cmAuthor id="592" name="ye gusong" initials="y" lastIdx="1" clrIdx="0"/>
  <p:cmAuthor id="36" name="sizhao@cmsr.cmcc" initials="S" lastIdx="1" clrIdx="49"/>
  <p:cmAuthor id="593" name="wei muzi" initials="w" lastIdx="1" clrIdx="4"/>
  <p:cmAuthor id="37" name="殷格非" initials="殷" lastIdx="2" clrIdx="0"/>
  <p:cmAuthor id="594" name="孙" initials="孙" lastIdx="1" clrIdx="50"/>
  <p:cmAuthor id="38" name="z r" initials="zr" lastIdx="5" clrIdx="12"/>
  <p:cmAuthor id="595" name="未知用户187" initials="未" lastIdx="10" clrIdx="0"/>
  <p:cmAuthor id="39" name="lc xue" initials="lx" lastIdx="1" clrIdx="22"/>
  <p:cmAuthor id="596" name="Microsoft Office User" initials="M" lastIdx="2" clrIdx="86"/>
  <p:cmAuthor id="40" name="小延魔法师" initials="小" lastIdx="1126286" clrIdx="0"/>
  <p:cmAuthor id="597" name="catherine" initials="c" lastIdx="1" clrIdx="1"/>
  <p:cmAuthor id="41" name="徐 正国" initials="徐" lastIdx="1" clrIdx="45"/>
  <p:cmAuthor id="42" name="Unknown User117" initials="U" lastIdx="10" clrIdx="0"/>
  <p:cmAuthor id="43" name="黄晓平" initials="黄" lastIdx="0" clrIdx="0"/>
  <p:cmAuthor id="600" name="未知用户287" initials="未" lastIdx="0" clrIdx="1"/>
  <p:cmAuthor id="44" name="徐琳00159163" initials="徐琳00159163" lastIdx="1" clrIdx="37"/>
  <p:cmAuthor id="601" name="未知用户288" initials="未" lastIdx="1" clrIdx="0"/>
  <p:cmAuthor id="45" name="李婧宜_YBferYVR" initials="authorId_1217247658" lastIdx="0" clrIdx="0"/>
  <p:cmAuthor id="46" name="Hou Yingfeng" initials="H" lastIdx="10" clrIdx="23"/>
  <p:cmAuthor id="603" name="�Ÿ�" initials="�" lastIdx="1" clrIdx="0"/>
  <p:cmAuthor id="47" name="luoli" initials="L" lastIdx="1" clrIdx="46"/>
  <p:cmAuthor id="48" name="未知的使用者80" initials="" lastIdx="0" clrIdx="0"/>
  <p:cmAuthor id="605" name="yudi lin" initials="y" lastIdx="0" clrIdx="0"/>
  <p:cmAuthor id="49" name="未知用户51" initials="" lastIdx="1" clrIdx="1"/>
  <p:cmAuthor id="607" name="liuzga" initials="l" lastIdx="1" clrIdx="3"/>
  <p:cmAuthor id="51" name="关全全10258021" initials="关" lastIdx="1" clrIdx="36"/>
  <p:cmAuthor id="608" name="49554261@qq.com" initials="4" lastIdx="2" clrIdx="2"/>
  <p:cmAuthor id="52" name="未知的使用者83" initials="" lastIdx="1" clrIdx="0"/>
  <p:cmAuthor id="609" name="未知用户230" initials="未" lastIdx="1" clrIdx="0"/>
  <p:cmAuthor id="53" name="未知的使用者118" initials="" lastIdx="1" clrIdx="0"/>
  <p:cmAuthor id="610" name="11839" initials="1" lastIdx="1" clrIdx="609"/>
  <p:cmAuthor id="54" name="未知的使用者84" initials="" lastIdx="1" clrIdx="1"/>
  <p:cmAuthor id="611" name="未知用户216" initials="未" lastIdx="1" clrIdx="0"/>
  <p:cmAuthor id="55" name="未知的使用者70" initials="" lastIdx="1" clrIdx="0"/>
  <p:cmAuthor id="612" name="未知用户266" initials="未" lastIdx="1" clrIdx="1"/>
  <p:cmAuthor id="56" name="未知的使用者85" initials="" lastIdx="1" clrIdx="0"/>
  <p:cmAuthor id="613" name="未知用户243" initials="未" lastIdx="1" clrIdx="0"/>
  <p:cmAuthor id="57" name="未知的使用者40" initials="" lastIdx="1" clrIdx="0"/>
  <p:cmAuthor id="614" name="未知用户196" initials="未" lastIdx="1" clrIdx="0"/>
  <p:cmAuthor id="58" name="未知的使用者87" initials="" lastIdx="1" clrIdx="0"/>
  <p:cmAuthor id="59" name="曾红" initials="" lastIdx="0" clrIdx="0"/>
  <p:cmAuthor id="616" name="未知用户219" initials="未" lastIdx="6" clrIdx="0"/>
  <p:cmAuthor id="60" name="未知的使用者90" initials="" lastIdx="8" clrIdx="0"/>
  <p:cmAuthor id="617" name="未知用户222" initials="未" lastIdx="1" clrIdx="0"/>
  <p:cmAuthor id="691587971" name="da lin" initials="dl" lastIdx="1" clrIdx="48"/>
  <p:cmAuthor id="618" name="未知用户200" initials="未" lastIdx="8" clrIdx="0"/>
  <p:cmAuthor id="61" name="未知的使用者29" initials="" lastIdx="1" clrIdx="0"/>
  <p:cmAuthor id="691587972" name="CMCC" initials="C" lastIdx="2" clrIdx="56"/>
  <p:cmAuthor id="619" name="未知用户213" initials="未" lastIdx="1" clrIdx="0"/>
  <p:cmAuthor id="62" name="未知的使用者91" initials="" lastIdx="1" clrIdx="0"/>
  <p:cmAuthor id="691587973" name="Tianchi Yao" initials="TY" lastIdx="31" clrIdx="72"/>
  <p:cmAuthor id="620" name="未知用户214" initials="未" lastIdx="2" clrIdx="0"/>
  <p:cmAuthor id="63" name="未知的使用者98" initials="" lastIdx="1" clrIdx="0"/>
  <p:cmAuthor id="64" name="CHRISYU" initials="" lastIdx="1" clrIdx="0"/>
  <p:cmAuthor id="621" name="未知用户215" initials="未" lastIdx="1" clrIdx="0"/>
  <p:cmAuthor id="65" name="未知的使用者113" initials="" lastIdx="1" clrIdx="2"/>
  <p:cmAuthor id="622" name="未知用户231" initials="未" lastIdx="1" clrIdx="0"/>
  <p:cmAuthor id="66" name="liucunri" initials="" lastIdx="1" clrIdx="0"/>
  <p:cmAuthor id="623" name="未知用户233" initials="未" lastIdx="11" clrIdx="0"/>
  <p:cmAuthor id="67" name="未知用户9" initials="" lastIdx="1" clrIdx="0"/>
  <p:cmAuthor id="624" name="未知用户234" initials="未" lastIdx="7" clrIdx="1"/>
  <p:cmAuthor id="68" name="Unknown User48" initials="" lastIdx="8" clrIdx="0"/>
  <p:cmAuthor id="625" name="未知用户235" initials="未" lastIdx="1" clrIdx="2"/>
  <p:cmAuthor id="69" name="未知用户103" initials="" lastIdx="1" clrIdx="0"/>
  <p:cmAuthor id="626" name="未知用户236" initials="未" lastIdx="1" clrIdx="0"/>
  <p:cmAuthor id="70" name="Unknown User52" initials="" lastIdx="1" clrIdx="0"/>
  <p:cmAuthor id="627" name="未知用户237" initials="未" lastIdx="1" clrIdx="0"/>
  <p:cmAuthor id="71" name="未知的使用者42" initials="" lastIdx="1" clrIdx="0"/>
  <p:cmAuthor id="628" name="未知用户240" initials="未" lastIdx="2" clrIdx="0"/>
  <p:cmAuthor id="72" name="Unknown User50" initials="" lastIdx="1" clrIdx="0"/>
  <p:cmAuthor id="629" name="未知用户221" initials="未" lastIdx="44" clrIdx="1"/>
  <p:cmAuthor id="73" name="未知的使用者120" initials="" lastIdx="1" clrIdx="0"/>
  <p:cmAuthor id="630" name="v15194" initials="v" lastIdx="5" clrIdx="87"/>
  <p:cmAuthor id="74" name="px" initials="" lastIdx="3" clrIdx="1"/>
  <p:cmAuthor id="75" name="Sky123.Org" initials="" lastIdx="1" clrIdx="0"/>
  <p:cmAuthor id="76" name="wangzhengyu" initials="w" lastIdx="1" clrIdx="25"/>
  <p:cmAuthor id="633" name="Carol Kelly" initials="C" lastIdx="1" clrIdx="0"/>
  <p:cmAuthor id="77" name="elfinhsu" initials="" lastIdx="1" clrIdx="0"/>
  <p:cmAuthor id="634" name="未知的使用者155" initials="未" lastIdx="1" clrIdx="0"/>
  <p:cmAuthor id="79" name="微软用户" initials="" lastIdx="1" clrIdx="0"/>
  <p:cmAuthor id="80" name="未知的使用者73" initials="" lastIdx="1" clrIdx="0"/>
  <p:cmAuthor id="637" name="Unknown User55" initials="U" lastIdx="1" clrIdx="1"/>
  <p:cmAuthor id="81" name="未知的使用者24" initials="" lastIdx="8" clrIdx="0"/>
  <p:cmAuthor id="638" name="未知用户343" initials="未" lastIdx="1" clrIdx="0"/>
  <p:cmAuthor id="82" name="未知用户16" initials="" lastIdx="1" clrIdx="0"/>
  <p:cmAuthor id="639" name="Huipeng Cao" initials="H" lastIdx="1" clrIdx="0"/>
  <p:cmAuthor id="83" name="Mary Feil-Jacobs" initials="" lastIdx="43" clrIdx="1"/>
  <p:cmAuthor id="640" name="李 雷雨" initials="李" lastIdx="1" clrIdx="0"/>
  <p:cmAuthor id="84" name="LiuHui" initials="" lastIdx="1" clrIdx="0"/>
  <p:cmAuthor id="641" name="91257" initials="9" lastIdx="0" clrIdx="1"/>
  <p:cmAuthor id="85" name="未知的使用者45" initials="" lastIdx="1" clrIdx="0"/>
  <p:cmAuthor id="642" name="vicky" initials="v" lastIdx="2" clrIdx="1"/>
  <p:cmAuthor id="86" name="王鹏凯" initials="" lastIdx="1" clrIdx="0"/>
  <p:cmAuthor id="87" name="未知用户104" initials="" lastIdx="1" clrIdx="0"/>
  <p:cmAuthor id="88" name="未知用户5" initials="" lastIdx="1" clrIdx="0"/>
  <p:cmAuthor id="89" name="未知的使用者10" initials="" lastIdx="3" clrIdx="1"/>
  <p:cmAuthor id="90" name="未知的使用者93" initials="" lastIdx="1" clrIdx="1"/>
  <p:cmAuthor id="91" name="Q Q" initials="Q" lastIdx="1" clrIdx="3"/>
  <p:cmAuthor id="92" name="LeeElva" initials="" lastIdx="1" clrIdx="0"/>
  <p:cmAuthor id="93" name="未知用户99" initials="" lastIdx="1" clrIdx="2"/>
  <p:cmAuthor id="94" name="未知的使用者34" initials="" lastIdx="1" clrIdx="0"/>
  <p:cmAuthor id="95" name="未知的使用者115" initials="" lastIdx="1" clrIdx="1"/>
  <p:cmAuthor id="96" name="未知用户57" initials="" lastIdx="1" clrIdx="0"/>
  <p:cmAuthor id="97" name="lianghb" initials="" lastIdx="19" clrIdx="0"/>
  <p:cmAuthor id="98" name="未知用户17" initials="" lastIdx="0" clrIdx="1"/>
  <p:cmAuthor id="99" name="Deanna Schuler (Bookey Consulting)" initials="" lastIdx="2" clrIdx="0"/>
  <p:cmAuthor id="100" name="未知的使用者57" initials="" lastIdx="1" clrIdx="0"/>
  <p:cmAuthor id="101" name="未知的使用者16" initials="" lastIdx="6" clrIdx="0"/>
  <p:cmAuthor id="658" name="Think" initials="T" lastIdx="6" clrIdx="3"/>
  <p:cmAuthor id="102" name="未知的使用者35" initials="" lastIdx="1" clrIdx="0"/>
  <p:cmAuthor id="103" name="未知用户102" initials="" lastIdx="1" clrIdx="1"/>
  <p:cmAuthor id="104" name="maxine" initials="" lastIdx="0" clrIdx="0"/>
  <p:cmAuthor id="105" name="未知的使用者121" initials="" lastIdx="1" clrIdx="1"/>
  <p:cmAuthor id="662" name="敢 王" initials="敢" lastIdx="1" clrIdx="0"/>
  <p:cmAuthor id="106" name="未知的使用者12" initials="" lastIdx="1" clrIdx="0"/>
  <p:cmAuthor id="663" name="邓 勇" initials="邓" lastIdx="1" clrIdx="0"/>
  <p:cmAuthor id="107" name="周元元" initials="" lastIdx="5" clrIdx="0"/>
  <p:cmAuthor id="664" name="陈城" initials="陈" lastIdx="0" clrIdx="2"/>
  <p:cmAuthor id="108" name="未知的使用者27" initials="" lastIdx="8" clrIdx="0"/>
  <p:cmAuthor id="665" name="Sharon" initials="S" lastIdx="1" clrIdx="2"/>
  <p:cmAuthor id="109" name="刘豹" initials="刘" lastIdx="0" clrIdx="0"/>
  <p:cmAuthor id="666" name="yangxy" initials="y" lastIdx="1" clrIdx="88"/>
  <p:cmAuthor id="110" name="未知的使用者30" initials="" lastIdx="8" clrIdx="0"/>
  <p:cmAuthor id="111" name="未知的使用者53" initials="" lastIdx="1" clrIdx="0"/>
  <p:cmAuthor id="112" name="未知用户58" initials="" lastIdx="5" clrIdx="1"/>
  <p:cmAuthor id="113" name="未知的使用者25" initials="" lastIdx="1" clrIdx="0"/>
  <p:cmAuthor id="114" name="liupeng" initials="" lastIdx="1" clrIdx="1"/>
  <p:cmAuthor id="115" name="未知用户24" initials="" lastIdx="1" clrIdx="0"/>
  <p:cmAuthor id="116" name="AbuSina" initials="" lastIdx="2" clrIdx="0"/>
  <p:cmAuthor id="117" name="hl sun" initials="" lastIdx="1" clrIdx="0"/>
  <p:cmAuthor id="118" name="未知的使用者94" initials="" lastIdx="1" clrIdx="2"/>
  <p:cmAuthor id="119" name="未知用户66" initials="" lastIdx="1" clrIdx="0"/>
  <p:cmAuthor id="120" name="史璐瑶" initials="史" lastIdx="1" clrIdx="23"/>
  <p:cmAuthor id="121" name="未知用户19" initials="" lastIdx="1" clrIdx="0"/>
  <p:cmAuthor id="122" name="周宏達JerryChou" initials="" lastIdx="6" clrIdx="2"/>
  <p:cmAuthor id="123" name="幺以谦" initials="幺" lastIdx="2" clrIdx="1"/>
  <p:cmAuthor id="124" name="未知用户7" initials="" lastIdx="1" clrIdx="0"/>
  <p:cmAuthor id="125" name="未知的使用者56" initials="" lastIdx="1" clrIdx="0"/>
  <p:cmAuthor id="126" name="张妍" initials="张" lastIdx="5" clrIdx="0"/>
  <p:cmAuthor id="127" name="未知的使用者119" initials="" lastIdx="1" clrIdx="2"/>
  <p:cmAuthor id="128" name="未知用户59" initials="" lastIdx="0" clrIdx="1"/>
  <p:cmAuthor id="129" name="未知的使用者22" initials="" lastIdx="8" clrIdx="0"/>
  <p:cmAuthor id="130" name="未知的使用者103" initials="" lastIdx="8" clrIdx="0"/>
  <p:cmAuthor id="131" name="Wenwen" initials="" lastIdx="1" clrIdx="1"/>
  <p:cmAuthor id="132" name="未知的使用者117" initials="" lastIdx="1" clrIdx="0"/>
  <p:cmAuthor id="133" name="未知的使用者33" initials="" lastIdx="1" clrIdx="0"/>
  <p:cmAuthor id="134" name="未知的使用者28" initials="" lastIdx="1" clrIdx="0"/>
  <p:cmAuthor id="135" name="未知用户67" initials="" lastIdx="1" clrIdx="0"/>
  <p:cmAuthor id="136" name="未知用户114" initials="" lastIdx="1" clrIdx="0"/>
  <p:cmAuthor id="137" name="未知用户18" initials="" lastIdx="10" clrIdx="0"/>
  <p:cmAuthor id="138" name="未知的使用者67" initials="" lastIdx="1" clrIdx="0"/>
  <p:cmAuthor id="139" name="未知的使用者46" initials="" lastIdx="1" clrIdx="1"/>
  <p:cmAuthor id="140" name="未知的使用者26" initials="" lastIdx="1" clrIdx="0"/>
  <p:cmAuthor id="141" name="未知的使用者43" initials="" lastIdx="1" clrIdx="0"/>
  <p:cmAuthor id="142" name="未知的使用者9" initials="" lastIdx="1" clrIdx="0"/>
  <p:cmAuthor id="143" name="未知用户62" initials="" lastIdx="1" clrIdx="1"/>
  <p:cmAuthor id="144" name="yuanzh" initials="" lastIdx="1" clrIdx="1"/>
  <p:cmAuthor id="145" name="不明使用者57" initials="" lastIdx="1" clrIdx="0"/>
  <p:cmAuthor id="146" name="未知用户108" initials="" lastIdx="1" clrIdx="0"/>
  <p:cmAuthor id="147" name="未知的使用者110" initials="" lastIdx="1" clrIdx="0"/>
  <p:cmAuthor id="148" name="linyd" initials="" lastIdx="3" clrIdx="1"/>
  <p:cmAuthor id="149" name="未知用户8" initials="" lastIdx="1" clrIdx="0"/>
  <p:cmAuthor id="150" name="未知的使用者31" initials="" lastIdx="1" clrIdx="0"/>
  <p:cmAuthor id="151" name="未知用户81" initials="" lastIdx="1" clrIdx="0"/>
  <p:cmAuthor id="152" name="未知用户115" initials="" lastIdx="1" clrIdx="0"/>
  <p:cmAuthor id="153" name="未知用户21" initials="" lastIdx="1" clrIdx="0"/>
  <p:cmAuthor id="154" name="未知的使用者68" initials="" lastIdx="1" clrIdx="0"/>
  <p:cmAuthor id="155" name="mm" initials="" lastIdx="1" clrIdx="0"/>
  <p:cmAuthor id="156" name="未知用户15" initials="" lastIdx="1" clrIdx="0"/>
  <p:cmAuthor id="157" name="朱晓瑜" initials="" lastIdx="54" clrIdx="0"/>
  <p:cmAuthor id="158" name="不明使用者20" initials="" lastIdx="1" clrIdx="0"/>
  <p:cmAuthor id="159" name="未知用户82" initials="" lastIdx="1" clrIdx="0"/>
  <p:cmAuthor id="160" name="未知的使用者7" initials="" lastIdx="2" clrIdx="0"/>
  <p:cmAuthor id="161" name="未知用户6" initials="" lastIdx="8" clrIdx="0"/>
  <p:cmAuthor id="162" name="未知的使用者55" initials="" lastIdx="1" clrIdx="0"/>
  <p:cmAuthor id="163" name="未知的使用者111" initials="" lastIdx="1" clrIdx="0"/>
  <p:cmAuthor id="164" name="未知的使用者50" initials="" lastIdx="1" clrIdx="0"/>
  <p:cmAuthor id="165" name="未知的使用者11" initials="" lastIdx="1" clrIdx="0"/>
  <p:cmAuthor id="166" name="未知用户47" initials="" lastIdx="6" clrIdx="0"/>
  <p:cmAuthor id="167" name="未知用户106" initials="未" lastIdx="1" clrIdx="0"/>
  <p:cmAuthor id="168" name="未知用户116" initials="" lastIdx="1" clrIdx="1"/>
  <p:cmAuthor id="169" name="未知的使用者150" initials="未" lastIdx="1" clrIdx="0"/>
  <p:cmAuthor id="170" name="未知的使用者69" initials="" lastIdx="1" clrIdx="1"/>
  <p:cmAuthor id="171" name="未知的使用者112" initials="" lastIdx="1" clrIdx="1"/>
  <p:cmAuthor id="173" name="Kevin Hu" initials="" lastIdx="1" clrIdx="0"/>
  <p:cmAuthor id="174" name="未知的使用者38" initials="" lastIdx="1" clrIdx="0"/>
  <p:cmAuthor id="175" name="唐可欣" initials="" lastIdx="1" clrIdx="0"/>
  <p:cmAuthor id="176" name="未知的使用者8" initials="" lastIdx="1" clrIdx="0"/>
  <p:cmAuthor id="177" name="不明使用者56" initials="" lastIdx="1" clrIdx="0"/>
  <p:cmAuthor id="178" name="P00035_jeremy" initials="" lastIdx="1" clrIdx="0"/>
  <p:cmAuthor id="179" name="Unknown User7" initials="" lastIdx="1" clrIdx="0"/>
  <p:cmAuthor id="180" name="muzi wei" initials="" lastIdx="1" clrIdx="0"/>
  <p:cmAuthor id="181" name="未知的使用者41" initials="" lastIdx="1" clrIdx="0"/>
  <p:cmAuthor id="182" name="未知的使用者13" initials="" lastIdx="1" clrIdx="0"/>
  <p:cmAuthor id="183" name="djj" initials="" lastIdx="2" clrIdx="0"/>
  <p:cmAuthor id="184" name="未知用户117" initials="" lastIdx="1" clrIdx="2"/>
  <p:cmAuthor id="185" name="ztolei@163.com" initials="z" lastIdx="1" clrIdx="50"/>
  <p:cmAuthor id="186" name="未知用户13" initials="" lastIdx="1" clrIdx="0"/>
  <p:cmAuthor id="187" name="不明使用者21" initials="" lastIdx="1" clrIdx="0"/>
  <p:cmAuthor id="188" name="YUMINGNJ" initials="" lastIdx="3" clrIdx="0"/>
  <p:cmAuthor id="189" name="未知的使用者52" initials="" lastIdx="1" clrIdx="1"/>
  <p:cmAuthor id="381437688" name="谢学斌" initials="谢" lastIdx="0" clrIdx="0"/>
  <p:cmAuthor id="190" name="未知用户109" initials="" lastIdx="1" clrIdx="1"/>
  <p:cmAuthor id="192" name="thomas" initials="" lastIdx="1" clrIdx="49"/>
  <p:cmAuthor id="193" name="未知的使用者3" initials="" lastIdx="7" clrIdx="1"/>
  <p:cmAuthor id="194" name="未知用户14" initials="" lastIdx="1" clrIdx="0"/>
  <p:cmAuthor id="195" name="Unknown User65" initials="U" lastIdx="1" clrIdx="0"/>
  <p:cmAuthor id="196" name="未知用户98" initials="" lastIdx="1" clrIdx="2"/>
  <p:cmAuthor id="198" name="未知用户83" initials="" lastIdx="1" clrIdx="1"/>
  <p:cmAuthor id="199" name="未知用户61" initials="" lastIdx="8" clrIdx="0"/>
  <p:cmAuthor id="200" name="張秀娟" initials="" lastIdx="1" clrIdx="2"/>
  <p:cmAuthor id="201" name="Jason Wang" initials="" lastIdx="1" clrIdx="0"/>
  <p:cmAuthor id="202" name="不明使用者18" initials="" lastIdx="0" clrIdx="1"/>
  <p:cmAuthor id="203" name="未知用户28" initials="未" lastIdx="5" clrIdx="1"/>
  <p:cmAuthor id="204" name="未知的使用者72" initials="" lastIdx="1" clrIdx="0"/>
  <p:cmAuthor id="205" name="未知的使用者48" initials="" lastIdx="1" clrIdx="0"/>
  <p:cmAuthor id="206" name="未知的使用者104" initials="" lastIdx="1" clrIdx="0"/>
  <p:cmAuthor id="207" name="未知用户60" initials="" lastIdx="1" clrIdx="0"/>
  <p:cmAuthor id="208" name="未知的使用者39" initials="未" lastIdx="10" clrIdx="0"/>
  <p:cmAuthor id="209" name="Shawna Strickland" initials="" lastIdx="2" clrIdx="0"/>
  <p:cmAuthor id="210" name="未知的使用者36" initials="" lastIdx="3" clrIdx="1"/>
  <p:cmAuthor id="212" name="Daniel Wuu" initials="" lastIdx="1" clrIdx="0"/>
  <p:cmAuthor id="213" name="未知用户56" initials="" lastIdx="1" clrIdx="0"/>
  <p:cmAuthor id="214" name="未知的使用者14" initials="" lastIdx="2" clrIdx="0"/>
  <p:cmAuthor id="217" name="Ashley Eberenz" initials="" lastIdx="7" clrIdx="1"/>
  <p:cmAuthor id="218" name="不明使用者19" initials="" lastIdx="1" clrIdx="0"/>
  <p:cmAuthor id="219" name="qiantong" initials="" lastIdx="3" clrIdx="1"/>
  <p:cmAuthor id="220" name="未知的使用者74" initials="" lastIdx="1" clrIdx="0"/>
  <p:cmAuthor id="221" name="未知的使用者23" initials="" lastIdx="1" clrIdx="0"/>
  <p:cmAuthor id="222" name="未知的使用者1" initials="" lastIdx="8" clrIdx="0"/>
  <p:cmAuthor id="223" name="116304" initials="" lastIdx="1" clrIdx="1"/>
  <p:cmAuthor id="224" name="未知用户31" initials="未" lastIdx="1" clrIdx="1"/>
  <p:cmAuthor id="225" name="R affer" initials="" lastIdx="1" clrIdx="0"/>
  <p:cmAuthor id="226" name="qihua-DCMS" initials="" lastIdx="0" clrIdx="0"/>
  <p:cmAuthor id="227" name="未知用户55" initials="" lastIdx="1" clrIdx="0"/>
  <p:cmAuthor id="228" name="未知的使用者95" initials="" lastIdx="1" clrIdx="0"/>
  <p:cmAuthor id="230" name="未知的使用者32" initials="" lastIdx="1" clrIdx="0"/>
  <p:cmAuthor id="231" name="未知的使用者49" initials="" lastIdx="1" clrIdx="0"/>
  <p:cmAuthor id="232" name="Unknown User26" initials="U" lastIdx="1" clrIdx="1"/>
  <p:cmAuthor id="233" name="yuexuejun" initials="" lastIdx="3" clrIdx="0"/>
  <p:cmAuthor id="234" name="未知的使用者71" initials="" lastIdx="1" clrIdx="1"/>
  <p:cmAuthor id="8535702" name="曾蓓/贝贝" initials="曾" lastIdx="0" clrIdx="0"/>
  <p:cmAuthor id="235" name="未知的使用者105" initials="" lastIdx="1" clrIdx="0"/>
  <p:cmAuthor id="236" name="Unknown User70" initials="" lastIdx="1" clrIdx="0"/>
  <p:cmAuthor id="210492765" name="施普希（菜菜）" initials="施" lastIdx="0" clrIdx="0"/>
  <p:cmAuthor id="237" name="clinchen" initials="" lastIdx="0" clrIdx="1"/>
  <p:cmAuthor id="238" name="未知用户23" initials="" lastIdx="1" clrIdx="0"/>
  <p:cmAuthor id="239" name="hanjuncompany" initials="" lastIdx="1" clrIdx="0"/>
  <p:cmAuthor id="240" name="kathy chen" initials="" lastIdx="3" clrIdx="0"/>
  <p:cmAuthor id="241" name="未知的使用者63" initials="" lastIdx="1" clrIdx="0"/>
  <p:cmAuthor id="242" name="未知的使用者64" initials="" lastIdx="3" clrIdx="1"/>
  <p:cmAuthor id="243" name="未知的使用者47" initials="" lastIdx="1" clrIdx="0"/>
  <p:cmAuthor id="244" name="未知的使用者60" initials="" lastIdx="8" clrIdx="0"/>
  <p:cmAuthor id="245" name="未知的使用者59" initials="" lastIdx="1" clrIdx="0"/>
  <p:cmAuthor id="246" name="未知的使用者54" initials="" lastIdx="1" clrIdx="0"/>
  <p:cmAuthor id="247" name="未知的使用者66" initials="" lastIdx="8" clrIdx="0"/>
  <p:cmAuthor id="248" name="未知的使用者65" initials="" lastIdx="1" clrIdx="0"/>
  <p:cmAuthor id="249" name="未知的使用者106" initials="" lastIdx="3" clrIdx="1"/>
  <p:cmAuthor id="250" name="未知的使用者107" initials="" lastIdx="1" clrIdx="1"/>
  <p:cmAuthor id="251" name="未知的使用者108" initials="" lastIdx="1" clrIdx="0"/>
  <p:cmAuthor id="252" name="未知的使用者86" initials="" lastIdx="1" clrIdx="0"/>
  <p:cmAuthor id="253" name="未知的使用者116" initials="" lastIdx="1" clrIdx="1"/>
  <p:cmAuthor id="254" name="未知的使用者44" initials="" lastIdx="1" clrIdx="0"/>
  <p:cmAuthor id="255" name="未知的使用者37" initials="" lastIdx="1" clrIdx="0"/>
  <p:cmAuthor id="256" name="未知的使用者126" initials="" lastIdx="1" clrIdx="0"/>
  <p:cmAuthor id="257" name="未知的使用者127" initials="" lastIdx="3" clrIdx="1"/>
  <p:cmAuthor id="258" name="未知的使用者128" initials="" lastIdx="1" clrIdx="1"/>
  <p:cmAuthor id="259" name="未知的使用者124" initials="" lastIdx="1" clrIdx="0"/>
  <p:cmAuthor id="260" name="未知的使用者125" initials="" lastIdx="1" clrIdx="0"/>
  <p:cmAuthor id="261" name="Sara Chen" initials="" lastIdx="1" clrIdx="0"/>
  <p:cmAuthor id="262" name="huang gerrard" initials="" lastIdx="1" clrIdx="0"/>
  <p:cmAuthor id="263" name="未知用户170" initials="" lastIdx="1" clrIdx="0"/>
  <p:cmAuthor id="264" name="未知用户171" initials="" lastIdx="5" clrIdx="1"/>
  <p:cmAuthor id="265" name="未知用户172" initials="" lastIdx="1" clrIdx="1"/>
  <p:cmAuthor id="266" name="未知用户173" initials="" lastIdx="1" clrIdx="0"/>
  <p:cmAuthor id="267" name="未知用户149" initials="" lastIdx="1" clrIdx="0"/>
  <p:cmAuthor id="268" name="未知用户150" initials="" lastIdx="1" clrIdx="0"/>
  <p:cmAuthor id="269" name="未知用户151" initials="" lastIdx="2" clrIdx="0"/>
  <p:cmAuthor id="270" name="未知用户152" initials="" lastIdx="8" clrIdx="0"/>
  <p:cmAuthor id="271" name="未知用户153" initials="" lastIdx="8" clrIdx="0"/>
  <p:cmAuthor id="272" name="未知用户154" initials="" lastIdx="1" clrIdx="0"/>
  <p:cmAuthor id="273" name="未知用户155" initials="" lastIdx="1" clrIdx="0"/>
  <p:cmAuthor id="274" name="未知用户41" initials="" lastIdx="8" clrIdx="0"/>
  <p:cmAuthor id="275" name="未知用户44" initials="" lastIdx="1" clrIdx="0"/>
  <p:cmAuthor id="276" name="未知用户45" initials="" lastIdx="1" clrIdx="0"/>
  <p:cmAuthor id="277" name="未知用户156" initials="" lastIdx="10" clrIdx="0"/>
  <p:cmAuthor id="278" name="未知用户64" initials="" lastIdx="1" clrIdx="0"/>
  <p:cmAuthor id="279" name="未知用户65" initials="" lastIdx="1" clrIdx="0"/>
  <p:cmAuthor id="394525608" name="仇怿俊" initials="仇" lastIdx="0" clrIdx="0"/>
  <p:cmAuthor id="280" name="未知用户68" initials="" lastIdx="1" clrIdx="0"/>
  <p:cmAuthor id="394525609" name="Xiaosu Wang" initials="XW" lastIdx="1" clrIdx="24"/>
  <p:cmAuthor id="281" name="未知用户69" initials="" lastIdx="2" clrIdx="0"/>
  <p:cmAuthor id="394525610" name="李 雨桐" initials="李" lastIdx="1" clrIdx="50"/>
  <p:cmAuthor id="282" name="未知用户70" initials="" lastIdx="1" clrIdx="1"/>
  <p:cmAuthor id="394525611" name="ShanQiu LH" initials="SL" lastIdx="1" clrIdx="51"/>
  <p:cmAuthor id="283" name="未知用户71" initials="" lastIdx="1" clrIdx="0"/>
  <p:cmAuthor id="394525612" name="goulei" initials="g" lastIdx="2" clrIdx="41"/>
  <p:cmAuthor id="284" name="未知用户72" initials="" lastIdx="1" clrIdx="0"/>
  <p:cmAuthor id="285" name="未知用户73" initials="" lastIdx="2" clrIdx="0"/>
  <p:cmAuthor id="286" name="未知用户49" initials="" lastIdx="1" clrIdx="0"/>
  <p:cmAuthor id="287" name="未知用户50" initials="" lastIdx="1" clrIdx="0"/>
  <p:cmAuthor id="288" name="未知用户52" initials="" lastIdx="1" clrIdx="0"/>
  <p:cmAuthor id="289" name="MA15" initials="" lastIdx="1" clrIdx="0"/>
  <p:cmAuthor id="290" name="未知用户53" initials="" lastIdx="10" clrIdx="0"/>
  <p:cmAuthor id="291" name="未知用户96" initials="" lastIdx="1" clrIdx="0"/>
  <p:cmAuthor id="292" name="未知用户48" initials="" lastIdx="1" clrIdx="0"/>
  <p:cmAuthor id="293" name="未知用户97" initials="" lastIdx="2" clrIdx="0"/>
  <p:cmAuthor id="294" name="未知用户40" initials="" lastIdx="5" clrIdx="1"/>
  <p:cmAuthor id="295" name="未知用户43" initials="" lastIdx="1" clrIdx="0"/>
  <p:cmAuthor id="296" name="未知用户100" initials="" lastIdx="1" clrIdx="0"/>
  <p:cmAuthor id="297" name="未知用户101" initials="" lastIdx="1" clrIdx="0"/>
  <p:cmAuthor id="298" name="未知用户26" initials="" lastIdx="1" clrIdx="0"/>
  <p:cmAuthor id="299" name="未知用户29" initials="" lastIdx="1" clrIdx="0"/>
  <p:cmAuthor id="300" name="未知用户32" initials="" lastIdx="1" clrIdx="0"/>
  <p:cmAuthor id="301" name="未知用户33" initials="" lastIdx="1" clrIdx="0"/>
  <p:cmAuthor id="302" name="未知用户34" initials="" lastIdx="2" clrIdx="0"/>
  <p:cmAuthor id="303" name="未知用户42" initials="" lastIdx="1" clrIdx="0"/>
  <p:cmAuthor id="304" name="未知的使用者109" initials="" lastIdx="5" clrIdx="1"/>
  <p:cmAuthor id="305" name="未知的使用者122" initials="" lastIdx="1" clrIdx="0"/>
  <p:cmAuthor id="306" name="未知的使用者123" initials="" lastIdx="8" clrIdx="0"/>
  <p:cmAuthor id="307" name="未知用户93" initials="" lastIdx="1" clrIdx="0"/>
  <p:cmAuthor id="308" name="未知用户90" initials="" lastIdx="5" clrIdx="1"/>
  <p:cmAuthor id="309" name="未知用户91" initials="" lastIdx="0" clrIdx="1"/>
  <p:cmAuthor id="310" name="未知用户92" initials="" lastIdx="1" clrIdx="0"/>
  <p:cmAuthor id="311" name="未知用户74" initials="" lastIdx="5" clrIdx="1"/>
  <p:cmAuthor id="312" name="未知用户75" initials="" lastIdx="8" clrIdx="0"/>
  <p:cmAuthor id="313" name="未知用户76" initials="" lastIdx="1" clrIdx="0"/>
  <p:cmAuthor id="314" name="未知用户77" initials="" lastIdx="8" clrIdx="0"/>
  <p:cmAuthor id="315" name="未知用户78" initials="" lastIdx="8" clrIdx="0"/>
  <p:cmAuthor id="316" name="未知用户79" initials="" lastIdx="1" clrIdx="0"/>
  <p:cmAuthor id="317" name="未知用户80" initials="" lastIdx="1" clrIdx="0"/>
  <p:cmAuthor id="318" name="Harry xu" initials="" lastIdx="1" clrIdx="0"/>
  <p:cmAuthor id="320" name="未知用户35" initials="未" lastIdx="1" clrIdx="0"/>
  <p:cmAuthor id="321" name="未知用户111" initials="未" lastIdx="1" clrIdx="1"/>
  <p:cmAuthor id="322" name="86138" initials="8" lastIdx="2" clrIdx="321"/>
  <p:cmAuthor id="323" name="renyina" initials="r" lastIdx="1" clrIdx="322"/>
  <p:cmAuthor id="324" name="一个不愿意透露姓名" initials="lasdf" lastIdx="8" clrIdx="323"/>
  <p:cmAuthor id="325" name="lingc" initials="l" lastIdx="1" clrIdx="324"/>
  <p:cmAuthor id="326" name="未知的使用者75" initials="未" lastIdx="1" clrIdx="0"/>
  <p:cmAuthor id="327" name="Cecilia" initials="C" lastIdx="1" clrIdx="326"/>
  <p:cmAuthor id="328" name="tianyuan@cmhi.cmcc" initials="tianyuan@cmhi.cmcc" lastIdx="2" clrIdx="327"/>
  <p:cmAuthor id="329" name="mashan@cmhi.cmcc" initials="mashan@cmhi.cmcc" lastIdx="1" clrIdx="328"/>
  <p:cmAuthor id="2000" name="孙遒_UnMrQ36N" initials="authorId_1008746-10054700" lastIdx="0" clrIdx="0"/>
  <p:cmAuthor id="330" name="13910" initials="1" lastIdx="8" clrIdx="329"/>
  <p:cmAuthor id="2001" name="方绍波|fangshaobo" initials="I" lastIdx="1" clrIdx="37"/>
  <p:cmAuthor id="331" name="未知的使用者82" initials="未" lastIdx="1" clrIdx="0"/>
  <p:cmAuthor id="2002" name="金宇峰_BfyebuM3" initials="authorId_1008746-10054633" lastIdx="0" clrIdx="0"/>
  <p:cmAuthor id="332" name="wangxinran" initials="w" lastIdx="1" clrIdx="331"/>
  <p:cmAuthor id="2003" name="administrator" initials="ad" lastIdx="3" clrIdx="23"/>
  <p:cmAuthor id="333" name="于书丹" initials="C" lastIdx="1" clrIdx="332"/>
  <p:cmAuthor id="334" name="zhoux" initials="z" lastIdx="1" clrIdx="333"/>
  <p:cmAuthor id="335" name="flower" initials="f" lastIdx="1" clrIdx="334"/>
  <p:cmAuthor id="336" name="tonyliu" initials="t" lastIdx="4" clrIdx="335"/>
  <p:cmAuthor id="337" name="hwjjjjjjjj" initials="h" lastIdx="2" clrIdx="336"/>
  <p:cmAuthor id="338" name="laichenxi" initials="u" lastIdx="1" clrIdx="337"/>
  <p:cmAuthor id="339" name="macos" initials="m" lastIdx="1" clrIdx="338"/>
  <p:cmAuthor id="340" name="zhoupeng" initials="z" lastIdx="5" clrIdx="339"/>
  <p:cmAuthor id="341" name="Randolph" initials="R" lastIdx="1" clrIdx="340"/>
  <p:cmAuthor id="342" name="未知用户63" initials="未知用户63" lastIdx="1" clrIdx="0"/>
  <p:cmAuthor id="343" name="未知的使用者102" initials="未" lastIdx="5" clrIdx="1"/>
  <p:cmAuthor id="344" name="未知的使用者61" initials="未" lastIdx="1" clrIdx="0"/>
  <p:cmAuthor id="345" name="仝德志" initials="仝" lastIdx="1" clrIdx="0"/>
  <p:cmAuthor id="346" name="未知用户112" initials="未知用户112" lastIdx="4" clrIdx="0"/>
  <p:cmAuthor id="347" name="zhangxinyao" initials="z" lastIdx="1" clrIdx="346"/>
  <p:cmAuthor id="348" name="未知的使用者169" initials="未" lastIdx="1" clrIdx="0"/>
  <p:cmAuthor id="349" name="未知的使用者183" initials="未" lastIdx="5" clrIdx="1"/>
  <p:cmAuthor id="350" name="未知用户162" initials="未知用户162" lastIdx="1" clrIdx="1"/>
  <p:cmAuthor id="351" name="未知用户163" initials="未知用户163" lastIdx="1" clrIdx="0"/>
  <p:cmAuthor id="352" name="針對所選的門市進行小範圍實驗，捕捉驅動績效的關鍵影響因子" initials="針" lastIdx="1" clrIdx="0"/>
  <p:cmAuthor id="353" name="James" initials="J" lastIdx="1" clrIdx="0"/>
  <p:cmAuthor id="354" name="未知的使用者114" initials="未" lastIdx="1" clrIdx="0"/>
  <p:cmAuthor id="355" name="未知用户164" initials="未知用户164" lastIdx="1" clrIdx="0"/>
  <p:cmAuthor id="356" name="未知的使用者184" initials="未" lastIdx="8" clrIdx="0"/>
  <p:cmAuthor id="357" name="未知的使用者185" initials="未" lastIdx="10" clrIdx="0"/>
  <p:cmAuthor id="358" name="未知的使用者186" initials="未" lastIdx="1" clrIdx="0"/>
  <p:cmAuthor id="359" name="未知的使用者175" initials="未" lastIdx="8" clrIdx="0"/>
  <p:cmAuthor id="360" name="未知的使用者176" initials="未" lastIdx="1" clrIdx="0"/>
  <p:cmAuthor id="361" name="未知的使用者187" initials="未" lastIdx="1" clrIdx="0"/>
  <p:cmAuthor id="362" name="未知的使用者178" initials="未" lastIdx="1" clrIdx="0"/>
  <p:cmAuthor id="363" name="未知的使用者179" initials="未" lastIdx="1" clrIdx="0"/>
  <p:cmAuthor id="364" name="未知的使用者180" initials="未" lastIdx="2" clrIdx="0"/>
  <p:cmAuthor id="365" name="未知的使用者181" initials="未" lastIdx="7" clrIdx="1"/>
  <p:cmAuthor id="366" name="未知的使用者170" initials="未" lastIdx="43" clrIdx="1"/>
  <p:cmAuthor id="367" name="未知的使用者190" initials="未" lastIdx="1" clrIdx="1"/>
  <p:cmAuthor id="368" name="未知的使用者191" initials="未" lastIdx="1" clrIdx="0"/>
  <p:cmAuthor id="369" name="未知的使用者141" initials="未" lastIdx="8" clrIdx="0"/>
  <p:cmAuthor id="370" name="未知的使用者142" initials="未" lastIdx="1" clrIdx="0"/>
  <p:cmAuthor id="371" name="未知的使用者143" initials="未" lastIdx="1" clrIdx="0"/>
  <p:cmAuthor id="372" name="未知的使用者144" initials="未" lastIdx="1" clrIdx="0"/>
  <p:cmAuthor id="373" name="未知的使用者145" initials="未" lastIdx="1" clrIdx="0"/>
  <p:cmAuthor id="374" name="未知用户165" initials="未知用户165" lastIdx="1" clrIdx="0"/>
  <p:cmAuthor id="375" name="未知的使用者147" initials="未" lastIdx="1" clrIdx="0"/>
  <p:cmAuthor id="376" name="未知用户166" initials="未知用户166" lastIdx="8" clrIdx="0"/>
  <p:cmAuthor id="377" name="未知的使用者149" initials="未" lastIdx="8" clrIdx="0"/>
  <p:cmAuthor id="378" name="未知用户167" initials="未知用户167" lastIdx="1" clrIdx="0"/>
  <p:cmAuthor id="379" name="未知用户168" initials="未知用户168" lastIdx="1" clrIdx="0"/>
  <p:cmAuthor id="380" name="未知用户169" initials="未知用户169" lastIdx="1" clrIdx="1"/>
  <p:cmAuthor id="381" name="未知用户202" initials="未" lastIdx="8" clrIdx="0"/>
  <p:cmAuthor id="382" name="未知的使用者220" initials="未" lastIdx="7" clrIdx="1"/>
  <p:cmAuthor id="383" name="未知用户133" initials="未" lastIdx="1" clrIdx="0"/>
  <p:cmAuthor id="384" name="未知用户134" initials="未" lastIdx="10" clrIdx="0"/>
  <p:cmAuthor id="385" name="未知用户135" initials="未" lastIdx="1" clrIdx="0"/>
  <p:cmAuthor id="386" name="未知用户205" initials="未" lastIdx="1" clrIdx="0"/>
  <p:cmAuthor id="387" name="未知的使用者157" initials="未" lastIdx="1" clrIdx="0"/>
  <p:cmAuthor id="388" name="未知的使用者204" initials="未" lastIdx="1" clrIdx="0"/>
  <p:cmAuthor id="389" name="Yoyo Wu" initials="Y" lastIdx="2" clrIdx="0"/>
  <p:cmAuthor id="390" name="zhangbin" initials="z" lastIdx="6" clrIdx="0"/>
  <p:cmAuthor id="1411828" name="Eraser-CV_732yNZVB" initials="authorId_935319539" lastIdx="0" clrIdx="0"/>
  <p:cmAuthor id="391" name="Arno.Du(杜明星)" initials="A" lastIdx="0" clrIdx="0"/>
  <p:cmAuthor id="1411829" name="张静_Anua7Nne" initials="authorId_935319063" lastIdx="0" clrIdx="0"/>
  <p:cmAuthor id="392" name="未知用户174" initials="未知用户174" lastIdx="1" clrIdx="0"/>
  <p:cmAuthor id="393" name="未知用户175" initials="未知用户175" lastIdx="1" clrIdx="1"/>
  <p:cmAuthor id="394" name="Unknown User27" initials="U" lastIdx="1" clrIdx="0"/>
  <p:cmAuthor id="395" name="Unknown User11" initials="U" lastIdx="0" clrIdx="1"/>
  <p:cmAuthor id="396" name="Unknown User112" initials="U" lastIdx="1" clrIdx="0"/>
  <p:cmAuthor id="397" name="Unknown User59" initials="U" lastIdx="1" clrIdx="0"/>
  <p:cmAuthor id="398" name="未知用户176" initials="未知用户176" lastIdx="1" clrIdx="0"/>
  <p:cmAuthor id="399" name="未知的使用者249" initials="未" lastIdx="43" clrIdx="1"/>
  <p:cmAuthor id="400" name="未知的使用者250" initials="未" lastIdx="1" clrIdx="0"/>
  <p:cmAuthor id="401" name="未知的使用者251" initials="未" lastIdx="1" clrIdx="0"/>
  <p:cmAuthor id="402" name="未知的使用者246" initials="未" lastIdx="1" clrIdx="1"/>
  <p:cmAuthor id="403" name="未知的使用者224" initials="未" lastIdx="1" clrIdx="0"/>
  <p:cmAuthor id="404" name="未知的使用者252" initials="未" lastIdx="1" clrIdx="0"/>
  <p:cmAuthor id="405" name="未知的使用者253" initials="未" lastIdx="1" clrIdx="0"/>
  <p:cmAuthor id="406" name="未知的使用者254" initials="未" lastIdx="1" clrIdx="0"/>
  <p:cmAuthor id="407" name="未知的使用者255" initials="未" lastIdx="1" clrIdx="0"/>
  <p:cmAuthor id="408" name="未知的使用者226" initials="未" lastIdx="8" clrIdx="0"/>
  <p:cmAuthor id="410" name="未知用户195" initials="未" lastIdx="1" clrIdx="0"/>
  <p:cmAuthor id="411" name="raymond luan" initials="r" lastIdx="0" clrIdx="0"/>
  <p:cmAuthor id="412" name="未知用户208" initials="未" lastIdx="1" clrIdx="0"/>
  <p:cmAuthor id="413" name="未知用户198" initials="未" lastIdx="1" clrIdx="0"/>
  <p:cmAuthor id="414" name="未知用户209" initials="未" lastIdx="1" clrIdx="0"/>
  <p:cmAuthor id="415" name="未知用户36" initials="未" lastIdx="1" clrIdx="0"/>
  <p:cmAuthor id="416" name="Evonlin" initials="E" lastIdx="2" clrIdx="2"/>
  <p:cmAuthor id="417" name="WANGZF" initials="W" lastIdx="4" clrIdx="2"/>
  <p:cmAuthor id="418" name="未知用户94" initials="未" lastIdx="0" clrIdx="1"/>
  <p:cmAuthor id="419" name="未知的使用者188" initials="未" lastIdx="1" clrIdx="0"/>
  <p:cmAuthor id="420" name="未知用户118" initials="未" lastIdx="1" clrIdx="0"/>
  <p:cmAuthor id="421" name="未知用户119" initials="未" lastIdx="5" clrIdx="1"/>
  <p:cmAuthor id="422" name="未知用户120" initials="未" lastIdx="8" clrIdx="0"/>
  <p:cmAuthor id="423" name="未知用户121" initials="未" lastIdx="1" clrIdx="0"/>
  <p:cmAuthor id="424" name="未知用户122" initials="未" lastIdx="1" clrIdx="0"/>
  <p:cmAuthor id="425" name="Kent" initials="K" lastIdx="2" clrIdx="0"/>
  <p:cmAuthor id="426" name="梅芬 吳" initials="梅" lastIdx="1" clrIdx="85"/>
  <p:cmAuthor id="427" name="王嘉偉" initials="王" lastIdx="2" clrIdx="0"/>
  <p:cmAuthor id="428" name="未知的使用者210" initials="" lastIdx="0" clrIdx="0"/>
  <p:cmAuthor id="429" name="未知的使用者211" initials="" lastIdx="1" clrIdx="0"/>
  <p:cmAuthor id="430" name="未知的使用者134" initials="未" lastIdx="1" clrIdx="0"/>
  <p:cmAuthor id="431" name="未知的使用者136" initials="未" lastIdx="1" clrIdx="0"/>
  <p:cmAuthor id="432" name="未知的使用者139" initials="未" lastIdx="1" clrIdx="0"/>
  <p:cmAuthor id="433" name="未知的使用者140" initials="未" lastIdx="1" clrIdx="1"/>
  <p:cmAuthor id="434" name="未知的使用者197" initials="未" lastIdx="8" clrIdx="0"/>
  <p:cmAuthor id="435" name="王丽君" initials="王" lastIdx="4" clrIdx="0"/>
  <p:cmAuthor id="436" name="Xia Ting" initials="X" lastIdx="1" clrIdx="0"/>
  <p:cmAuthor id="437" name="未知的使用者153" initials="未" lastIdx="1" clrIdx="0"/>
  <p:cmAuthor id="438" name="未知的使用者154" initials="未" lastIdx="1" clrIdx="0"/>
  <p:cmAuthor id="439" name="未知用户10" initials="未" lastIdx="1" clrIdx="0"/>
  <p:cmAuthor id="440" name="未知用户11" initials="未" lastIdx="1" clrIdx="0"/>
  <p:cmAuthor id="441" name="未知的使用者151" initials="未" lastIdx="1" clrIdx="0"/>
  <p:cmAuthor id="442" name="未知的使用者89" initials="未" lastIdx="1" clrIdx="2"/>
  <p:cmAuthor id="443" name="未知的使用者88" initials="未" lastIdx="1" clrIdx="1"/>
  <p:cmAuthor id="444" name="未知用户89" initials="未" lastIdx="11" clrIdx="0"/>
  <p:cmAuthor id="445" name="庆芳 许" initials="庆" lastIdx="1" clrIdx="0"/>
  <p:cmAuthor id="446" name="jerrychou" initials="j" lastIdx="1" clrIdx="4"/>
  <p:cmAuthor id="447" name="不明使用者12" initials="不" lastIdx="3" clrIdx="1"/>
  <p:cmAuthor id="448" name="不明使用者1" initials="不" lastIdx="0" clrIdx="0"/>
  <p:cmAuthor id="449" name="不明使用者2" initials="不" lastIdx="2" clrIdx="0"/>
  <p:cmAuthor id="450" name="不明使用者3" initials="不" lastIdx="1" clrIdx="0"/>
  <p:cmAuthor id="451" name="不明使用者4" initials="不" lastIdx="1" clrIdx="0"/>
  <p:cmAuthor id="452" name="不明使用者6" initials="不" lastIdx="1" clrIdx="0"/>
  <p:cmAuthor id="453" name="不明使用者5" initials="不" lastIdx="11" clrIdx="0"/>
  <p:cmAuthor id="454" name="不明使用者7" initials="不" lastIdx="7" clrIdx="1"/>
  <p:cmAuthor id="455" name="不明使用者8" initials="不" lastIdx="43" clrIdx="1"/>
  <p:cmAuthor id="456" name="不明使用者9" initials="不" lastIdx="1" clrIdx="0"/>
  <p:cmAuthor id="457" name="不明使用者10" initials="不" lastIdx="0" clrIdx="0"/>
  <p:cmAuthor id="458" name="不明使用者11" initials="不" lastIdx="1" clrIdx="0"/>
  <p:cmAuthor id="459" name="未知的使用者227" initials="未" lastIdx="2" clrIdx="0"/>
  <p:cmAuthor id="460" name="未知的使用者270" initials="未" lastIdx="1" clrIdx="0"/>
  <p:cmAuthor id="461" name="未知的使用者228" initials="未" lastIdx="8" clrIdx="0"/>
  <p:cmAuthor id="462" name="未知的使用者229" initials="未" lastIdx="8" clrIdx="0"/>
  <p:cmAuthor id="463" name="未知的使用者230" initials="未" lastIdx="1" clrIdx="0"/>
  <p:cmAuthor id="464" name="未知的使用者231" initials="未" lastIdx="1" clrIdx="0"/>
  <p:cmAuthor id="465" name="未知的使用者256" initials="未" lastIdx="1" clrIdx="0"/>
  <p:cmAuthor id="466" name="未知的使用者233" initials="未" lastIdx="1" clrIdx="0"/>
  <p:cmAuthor id="467" name="未知的使用者234" initials="未" lastIdx="10" clrIdx="0"/>
  <p:cmAuthor id="468" name="未知的使用者235" initials="未" lastIdx="1" clrIdx="0"/>
  <p:cmAuthor id="469" name="未知的使用者236" initials="未" lastIdx="1" clrIdx="0"/>
  <p:cmAuthor id="470" name="未知的使用者257" initials="未" lastIdx="1" clrIdx="0"/>
  <p:cmAuthor id="471" name="未知的使用者237" initials="未" lastIdx="1" clrIdx="0"/>
  <p:cmAuthor id="472" name="未知的使用者238" initials="未" lastIdx="2" clrIdx="0"/>
  <p:cmAuthor id="473" name="未知的使用者239" initials="未" lastIdx="1" clrIdx="1"/>
  <p:cmAuthor id="474" name="未知的使用者240" initials="未" lastIdx="1" clrIdx="0"/>
  <p:cmAuthor id="475" name="未知的使用者241" initials="未" lastIdx="1" clrIdx="0"/>
  <p:cmAuthor id="476" name="未知的使用者242" initials="未" lastIdx="2" clrIdx="0"/>
  <p:cmAuthor id="477" name="未知的使用者243" initials="未" lastIdx="1" clrIdx="0"/>
  <p:cmAuthor id="478" name="未知的使用者258" initials="未" lastIdx="8" clrIdx="0"/>
  <p:cmAuthor id="479" name="未知的使用者259" initials="未" lastIdx="1" clrIdx="0"/>
  <p:cmAuthor id="480" name="未知的使用者260" initials="未" lastIdx="1" clrIdx="0"/>
  <p:cmAuthor id="481" name="未知的使用者261" initials="未" lastIdx="11" clrIdx="0"/>
  <p:cmAuthor id="482" name="未知的使用者262" initials="未" lastIdx="7" clrIdx="1"/>
  <p:cmAuthor id="483" name="未知的使用者263" initials="未" lastIdx="1" clrIdx="2"/>
  <p:cmAuthor id="484" name="未知的使用者264" initials="未" lastIdx="1" clrIdx="0"/>
  <p:cmAuthor id="485" name="未知的使用者265" initials="未" lastIdx="1" clrIdx="0"/>
  <p:cmAuthor id="486" name="未知的使用者266" initials="未" lastIdx="1" clrIdx="1"/>
  <p:cmAuthor id="487" name="未知的使用者267" initials="未" lastIdx="1" clrIdx="0"/>
  <p:cmAuthor id="488" name="未知的使用者268" initials="未" lastIdx="2" clrIdx="0"/>
  <p:cmAuthor id="489" name="未知的使用者269" initials="未" lastIdx="7" clrIdx="1"/>
  <p:cmAuthor id="490" name="lillian" initials="l" lastIdx="1" clrIdx="0"/>
  <p:cmAuthor id="491" name="未知用户197" initials="未" lastIdx="1" clrIdx="0"/>
  <p:cmAuthor id="492" name="未知的使用者217" initials="未" lastIdx="1" clrIdx="1"/>
  <p:cmAuthor id="493" name="未知的使用者218" initials="未" lastIdx="1" clrIdx="0"/>
  <p:cmAuthor id="494" name="未知的使用者219" initials="未" lastIdx="2" clrIdx="0"/>
  <p:cmAuthor id="496" name="未知的使用者152" initials="未" lastIdx="8" clrIdx="0"/>
  <p:cmAuthor id="499" name="未知的使用者156" initials="未" lastIdx="1" clrIdx="0"/>
  <p:cmAuthor id="501" name="Alex" initials="A" lastIdx="1" clrIdx="500"/>
  <p:cmAuthor id="502" name="未知用户246" initials="未" lastIdx="1" clrIdx="0"/>
  <p:cmAuthor id="503" name="未知的使用者129" initials="未" lastIdx="1" clrIdx="0"/>
  <p:cmAuthor id="504" name="未知的使用者130" initials="未" lastIdx="8" clrIdx="0"/>
  <p:cmAuthor id="505" name="未知的使用者131" initials="未" lastIdx="2" clrIdx="0"/>
  <p:cmAuthor id="506" name="未知的使用者132" initials="未" lastIdx="8" clrIdx="0"/>
  <p:cmAuthor id="507" name="未知的使用者164" initials="未" lastIdx="8" clrIdx="0"/>
  <p:cmAuthor id="508" name="未知的使用者172" initials="未" lastIdx="1" clrIdx="0"/>
  <p:cmAuthor id="509" name="未知的使用者174" initials="未" lastIdx="1" clrIdx="0"/>
  <p:cmAuthor id="510" name="未知用户261" initials="未" lastIdx="1" clrIdx="0"/>
  <p:cmAuthor id="511" name="未知的使用者247" initials="未" lastIdx="6" clrIdx="0"/>
  <p:cmAuthor id="521" name="未知用户268" initials="未" lastIdx="1" clrIdx="0"/>
  <p:cmAuthor id="47245819" name="群智集" initials="群" lastIdx="0" clrIdx="0"/>
  <p:cmAuthor id="522" name="未知用户269" initials="未" lastIdx="2" clrIdx="0"/>
  <p:cmAuthor id="47245820" name="ding ruiwen" initials="dr" lastIdx="1" clrIdx="36"/>
  <p:cmAuthor id="47245821" name="郏鹏" initials="M" lastIdx="1" clrIdx="17"/>
  <p:cmAuthor id="524" name="未知用户250" initials="未" lastIdx="0" clrIdx="0"/>
  <p:cmAuthor id="525" name="未知用户272" initials="未" lastIdx="10" clrIdx="0"/>
  <p:cmAuthor id="287643683" name="王 曦" initials="王" lastIdx="1" clrIdx="13"/>
  <p:cmAuthor id="287643684" name="Aqf" initials="A" lastIdx="1" clrIdx="36"/>
  <p:cmAuthor id="287643685" name="刘 芷倩" initials="刘" lastIdx="1" clrIdx="38"/>
  <p:cmAuthor id="287643686" name="YaoChunfen" initials="Y" lastIdx="1" clrIdx="39"/>
  <p:cmAuthor id="287643687" name="cheng" initials="c" lastIdx="13" clrIdx="0"/>
  <p:cmAuthor id="532" name="未知的使用者200" initials="未" lastIdx="1" clrIdx="0"/>
  <p:cmAuthor id="534" name="未知的使用者171" initials="未" lastIdx="3" clrIdx="1"/>
  <p:cmAuthor id="708433798" name="jialuo" initials="j" lastIdx="0" clrIdx="0"/>
  <p:cmAuthor id="553" name="刘晖" initials="刘"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2E91F7"/>
    <a:srgbClr val="008CFF"/>
    <a:srgbClr val="BFBFBF"/>
    <a:srgbClr val="558ED5"/>
    <a:srgbClr val="9DC3E6"/>
    <a:srgbClr val="93CDDD"/>
    <a:srgbClr val="B2B2B2"/>
    <a:srgbClr val="202020"/>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showGuides="1">
      <p:cViewPr varScale="1">
        <p:scale>
          <a:sx n="67" d="100"/>
          <a:sy n="67" d="100"/>
        </p:scale>
        <p:origin x="522" y="60"/>
      </p:cViewPr>
      <p:guideLst>
        <p:guide orient="horz" pos="1988"/>
        <p:guide pos="3739"/>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3" Type="http://schemas.openxmlformats.org/officeDocument/2006/relationships/tags" Target="tags/tag178.xml"/><Relationship Id="rId42" Type="http://schemas.openxmlformats.org/officeDocument/2006/relationships/font" Target="fonts/font11.fntdata"/><Relationship Id="rId41" Type="http://schemas.openxmlformats.org/officeDocument/2006/relationships/font" Target="fonts/font10.fntdata"/><Relationship Id="rId40" Type="http://schemas.openxmlformats.org/officeDocument/2006/relationships/font" Target="fonts/font9.fntdata"/><Relationship Id="rId4" Type="http://schemas.openxmlformats.org/officeDocument/2006/relationships/slide" Target="slides/slide2.xml"/><Relationship Id="rId39" Type="http://schemas.openxmlformats.org/officeDocument/2006/relationships/font" Target="fonts/font8.fntdata"/><Relationship Id="rId38" Type="http://schemas.openxmlformats.org/officeDocument/2006/relationships/font" Target="fonts/font7.fntdata"/><Relationship Id="rId37" Type="http://schemas.openxmlformats.org/officeDocument/2006/relationships/font" Target="fonts/font6.fntdata"/><Relationship Id="rId36" Type="http://schemas.openxmlformats.org/officeDocument/2006/relationships/font" Target="fonts/font5.fntdata"/><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commentAuthors" Target="commentAuthors.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434862" cy="356421"/>
          </a:xfrm>
          <a:prstGeom prst="rect">
            <a:avLst/>
          </a:prstGeom>
        </p:spPr>
        <p:txBody>
          <a:bodyPr vert="horz" lIns="91440" tIns="45720" rIns="91440" bIns="45720" rtlCol="0"/>
          <a:lstStyle>
            <a:lvl1pPr algn="l">
              <a:defRPr sz="1660"/>
            </a:lvl1pPr>
          </a:lstStyle>
          <a:p>
            <a:endParaRPr lang="zh-CN" altLang="en-US"/>
          </a:p>
        </p:txBody>
      </p:sp>
      <p:sp>
        <p:nvSpPr>
          <p:cNvPr id="3" name="日期占位符 2"/>
          <p:cNvSpPr>
            <a:spLocks noGrp="1"/>
          </p:cNvSpPr>
          <p:nvPr>
            <p:ph type="dt" sz="quarter" idx="1"/>
          </p:nvPr>
        </p:nvSpPr>
        <p:spPr>
          <a:xfrm>
            <a:off x="5797066" y="0"/>
            <a:ext cx="4434862" cy="356421"/>
          </a:xfrm>
          <a:prstGeom prst="rect">
            <a:avLst/>
          </a:prstGeom>
        </p:spPr>
        <p:txBody>
          <a:bodyPr vert="horz" lIns="91440" tIns="45720" rIns="91440" bIns="45720" rtlCol="0"/>
          <a:lstStyle>
            <a:lvl1pPr algn="r">
              <a:defRPr sz="166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6747325"/>
            <a:ext cx="4434862" cy="356420"/>
          </a:xfrm>
          <a:prstGeom prst="rect">
            <a:avLst/>
          </a:prstGeom>
        </p:spPr>
        <p:txBody>
          <a:bodyPr vert="horz" lIns="91440" tIns="45720" rIns="91440" bIns="45720" rtlCol="0" anchor="b"/>
          <a:lstStyle>
            <a:lvl1pPr algn="l">
              <a:defRPr sz="1660"/>
            </a:lvl1pPr>
          </a:lstStyle>
          <a:p>
            <a:endParaRPr lang="zh-CN" altLang="en-US"/>
          </a:p>
        </p:txBody>
      </p:sp>
      <p:sp>
        <p:nvSpPr>
          <p:cNvPr id="5" name="灯片编号占位符 4"/>
          <p:cNvSpPr>
            <a:spLocks noGrp="1"/>
          </p:cNvSpPr>
          <p:nvPr>
            <p:ph type="sldNum" sz="quarter" idx="3"/>
          </p:nvPr>
        </p:nvSpPr>
        <p:spPr>
          <a:xfrm>
            <a:off x="5797066" y="6747325"/>
            <a:ext cx="4434862" cy="356420"/>
          </a:xfrm>
          <a:prstGeom prst="rect">
            <a:avLst/>
          </a:prstGeom>
        </p:spPr>
        <p:txBody>
          <a:bodyPr vert="horz" lIns="91440" tIns="45720" rIns="91440" bIns="45720" rtlCol="0" anchor="b"/>
          <a:lstStyle>
            <a:lvl1pPr algn="r">
              <a:defRPr sz="166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2.png>
</file>

<file path=ppt/media/image13.png>
</file>

<file path=ppt/media/image14.png>
</file>

<file path=ppt/media/image15.png>
</file>

<file path=ppt/media/image16.png>
</file>

<file path=ppt/media/image2.png>
</file>

<file path=ppt/media/image3.wdp>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434679" cy="35591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797788" y="0"/>
            <a:ext cx="4434677" cy="355915"/>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987440" y="888133"/>
            <a:ext cx="4262159" cy="239774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024619" y="3419204"/>
            <a:ext cx="8187802" cy="2796629"/>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6748051"/>
            <a:ext cx="4434679" cy="355915"/>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797788" y="6748051"/>
            <a:ext cx="4434677" cy="355915"/>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987675" y="887413"/>
            <a:ext cx="4262438" cy="2398712"/>
          </a:xfrm>
        </p:spPr>
      </p:sp>
      <p:sp>
        <p:nvSpPr>
          <p:cNvPr id="3" name="文本占位符 2"/>
          <p:cNvSpPr>
            <a:spLocks noGrp="1"/>
          </p:cNvSpPr>
          <p:nvPr>
            <p:ph type="body" idx="3"/>
          </p:nvPr>
        </p:nvSpPr>
        <p:spPr/>
        <p:txBody>
          <a:bodyPr/>
          <a:lstStyle/>
          <a:p>
            <a:r>
              <a:rPr lang="zh-CN" altLang="en-US"/>
              <a:t>加占比折线，</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image3.wdp"/><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1_Title Slide">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9144" y="0"/>
            <a:ext cx="12173713" cy="6858000"/>
          </a:xfrm>
          <a:prstGeom prst="rect">
            <a:avLst/>
          </a:prstGeom>
        </p:spPr>
      </p:pic>
      <p:sp>
        <p:nvSpPr>
          <p:cNvPr id="3" name="Holder 6"/>
          <p:cNvSpPr>
            <a:spLocks noGrp="1"/>
          </p:cNvSpPr>
          <p:nvPr>
            <p:ph type="sldNum" sz="quarter" idx="7"/>
          </p:nvPr>
        </p:nvSpPr>
        <p:spPr>
          <a:xfrm>
            <a:off x="11497343" y="6438872"/>
            <a:ext cx="340360" cy="184665"/>
          </a:xfrm>
        </p:spPr>
        <p:txBody>
          <a:bodyPr lIns="0" tIns="0" rIns="0" bIns="0"/>
          <a:lstStyle>
            <a:lvl1pPr>
              <a:defRPr sz="1200" b="0" i="0">
                <a:solidFill>
                  <a:schemeClr val="tx1"/>
                </a:solidFill>
                <a:latin typeface="微软雅黑" panose="020B0503020204020204" charset="-122"/>
                <a:cs typeface="微软雅黑" panose="020B0503020204020204" charset="-122"/>
              </a:defRPr>
            </a:lvl1pPr>
          </a:lstStyle>
          <a:p>
            <a:pPr marL="95250">
              <a:spcBef>
                <a:spcPts val="125"/>
              </a:spcBef>
            </a:pPr>
            <a:fld id="{81D60167-4931-47E6-BA6A-407CBD079E47}" type="slidenum">
              <a:rPr lang="en-US" altLang="zh-CN" smtClean="0">
                <a:solidFill>
                  <a:prstClr val="black"/>
                </a:solidFill>
              </a:rPr>
            </a:fld>
            <a:endParaRPr lang="en-US" altLang="zh-CN" dirty="0">
              <a:solidFill>
                <a:prstClr val="black"/>
              </a:solidFill>
            </a:endParaRPr>
          </a:p>
        </p:txBody>
      </p:sp>
      <p:sp>
        <p:nvSpPr>
          <p:cNvPr id="4" name="TextBox 7"/>
          <p:cNvSpPr txBox="1"/>
          <p:nvPr userDrawn="1"/>
        </p:nvSpPr>
        <p:spPr>
          <a:xfrm>
            <a:off x="11365475" y="6606318"/>
            <a:ext cx="1055125" cy="227965"/>
          </a:xfrm>
          <a:prstGeom prst="rect">
            <a:avLst/>
          </a:prstGeom>
          <a:noFill/>
        </p:spPr>
        <p:txBody>
          <a:bodyPr wrap="square" lIns="77923" tIns="38962" rIns="77923" bIns="38962" rtlCol="0">
            <a:spAutoFit/>
          </a:bodyPr>
          <a:lstStyle/>
          <a:p>
            <a:pPr algn="ctr" defTabSz="779145"/>
            <a:fld id="{24173ED6-4A69-4FA8-8A09-51FC87ACF5D8}" type="slidenum">
              <a:rPr lang="zh-CN" altLang="en-US" sz="975" b="1" smtClean="0">
                <a:solidFill>
                  <a:srgbClr val="9BBB59"/>
                </a:solidFill>
                <a:latin typeface="微软雅黑" panose="020B0503020204020204" charset="-122"/>
                <a:ea typeface="微软雅黑" panose="020B0503020204020204" charset="-122"/>
              </a:rPr>
            </a:fld>
            <a:endParaRPr lang="zh-CN" altLang="en-US" sz="975" b="1" dirty="0">
              <a:solidFill>
                <a:srgbClr val="9BBB59"/>
              </a:solidFill>
              <a:latin typeface="微软雅黑" panose="020B0503020204020204" charset="-122"/>
              <a:ea typeface="微软雅黑" panose="020B0503020204020204" charset="-122"/>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0_Title Slide">
    <p:bg>
      <p:bgPr>
        <a:solidFill>
          <a:schemeClr val="bg1"/>
        </a:solidFill>
        <a:effectLst/>
      </p:bgPr>
    </p:bg>
    <p:spTree>
      <p:nvGrpSpPr>
        <p:cNvPr id="1" name=""/>
        <p:cNvGrpSpPr/>
        <p:nvPr/>
      </p:nvGrpSpPr>
      <p:grpSpPr>
        <a:xfrm>
          <a:off x="0" y="0"/>
          <a:ext cx="0" cy="0"/>
          <a:chOff x="0" y="0"/>
          <a:chExt cx="0" cy="0"/>
        </a:xfrm>
      </p:grpSpPr>
      <p:sp>
        <p:nvSpPr>
          <p:cNvPr id="11" name="矩形 10" descr="e7d195523061f1c0c30ee18c1b05f65d12b38e2533cb2ccdAE0CC34CB5CBEBFAEC353FED4DECE97C3E379FD1D933F5E4DC18EF8EA6B7A1130D5F6DE9DD2BE4B0A8C9126ACE5083D1F5A9E323B29CCFC7AE86D7F5CE8BB739E7BCEFA8F5804DEBA69F12C057BAD0B048812985ADC4D88C4CED9DDD2C60B3AD22738F810B0633EECA8DAFAD20A8E1BB"/>
          <p:cNvSpPr/>
          <p:nvPr userDrawn="1"/>
        </p:nvSpPr>
        <p:spPr>
          <a:xfrm>
            <a:off x="11212195" y="6497955"/>
            <a:ext cx="810260" cy="252730"/>
          </a:xfrm>
          <a:prstGeom prst="rect">
            <a:avLst/>
          </a:prstGeom>
          <a:ln>
            <a:noFill/>
          </a:ln>
        </p:spPr>
        <p:txBody>
          <a:bodyPr wrap="square">
            <a:spAutoFit/>
          </a:bodyPr>
          <a:lstStyle/>
          <a:p>
            <a:pPr algn="r" defTabSz="914400"/>
            <a:r>
              <a:rPr lang="en-US" sz="1050" dirty="0">
                <a:solidFill>
                  <a:srgbClr val="44546A"/>
                </a:solidFill>
                <a:latin typeface="Arial" panose="020B0604020202020204" pitchFamily="34" charset="0"/>
              </a:rPr>
              <a:t>CMIoT</a:t>
            </a:r>
            <a:endParaRPr lang="en-US" sz="1050" dirty="0">
              <a:solidFill>
                <a:srgbClr val="44546A"/>
              </a:solidFill>
              <a:latin typeface="Arial" panose="020B0604020202020204" pitchFamily="34" charset="0"/>
            </a:endParaRPr>
          </a:p>
        </p:txBody>
      </p:sp>
      <p:sp>
        <p:nvSpPr>
          <p:cNvPr id="12" name="矩形 11" descr="e7d195523061f1c0c30ee18c1b05f65d12b38e2533cb2ccdAE0CC34CB5CBEBFAEC353FED4DECE97C3E379FD1D933F5E4DC18EF8EA6B7A1130D5F6DE9DD2BE4B0A8C9126ACE5083D1F5A9E323B29CCFC78B8867A9443CE509A866BD71F4109AB8C01E9B8DF257243808C17D8390494E722DBE68420E7DA3204BDAD3D3582DF1DFF36FB140D2DD309C"/>
          <p:cNvSpPr/>
          <p:nvPr userDrawn="1"/>
        </p:nvSpPr>
        <p:spPr>
          <a:xfrm>
            <a:off x="11528425" y="6748145"/>
            <a:ext cx="398780" cy="105410"/>
          </a:xfrm>
          <a:prstGeom prst="rect">
            <a:avLst/>
          </a:prstGeom>
          <a:solidFill>
            <a:srgbClr val="0486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endParaRPr>
          </a:p>
        </p:txBody>
      </p:sp>
      <p:pic>
        <p:nvPicPr>
          <p:cNvPr id="15" name="图片 14"/>
          <p:cNvPicPr>
            <a:picLocks noChangeAspect="1"/>
          </p:cNvPicPr>
          <p:nvPr userDrawn="1"/>
        </p:nvPicPr>
        <p:blipFill>
          <a:blip r:embed="rId2"/>
          <a:stretch>
            <a:fillRect/>
          </a:stretch>
        </p:blipFill>
        <p:spPr>
          <a:xfrm>
            <a:off x="9144" y="0"/>
            <a:ext cx="12173713" cy="6858000"/>
          </a:xfrm>
          <a:prstGeom prst="rect">
            <a:avLst/>
          </a:prstGeom>
        </p:spPr>
      </p:pic>
      <p:sp>
        <p:nvSpPr>
          <p:cNvPr id="16" name="TextBox 7"/>
          <p:cNvSpPr txBox="1"/>
          <p:nvPr userDrawn="1"/>
        </p:nvSpPr>
        <p:spPr>
          <a:xfrm>
            <a:off x="11365475" y="6606318"/>
            <a:ext cx="1055125" cy="227965"/>
          </a:xfrm>
          <a:prstGeom prst="rect">
            <a:avLst/>
          </a:prstGeom>
          <a:noFill/>
        </p:spPr>
        <p:txBody>
          <a:bodyPr wrap="square" lIns="77923" tIns="38962" rIns="77923" bIns="38962" rtlCol="0">
            <a:spAutoFit/>
          </a:bodyPr>
          <a:lstStyle/>
          <a:p>
            <a:pPr algn="ctr" defTabSz="779145"/>
            <a:fld id="{24173ED6-4A69-4FA8-8A09-51FC87ACF5D8}" type="slidenum">
              <a:rPr lang="zh-CN" altLang="en-US" sz="975" b="1" smtClean="0">
                <a:solidFill>
                  <a:srgbClr val="9BBB59"/>
                </a:solidFill>
                <a:latin typeface="微软雅黑" panose="020B0503020204020204" charset="-122"/>
              </a:rPr>
            </a:fld>
            <a:endParaRPr lang="zh-CN" altLang="en-US" sz="975" b="1" dirty="0">
              <a:solidFill>
                <a:srgbClr val="9BBB59"/>
              </a:solidFill>
              <a:latin typeface="微软雅黑" panose="020B0503020204020204" charset="-122"/>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grpSp>
        <p:nvGrpSpPr>
          <p:cNvPr id="131" name="组 130"/>
          <p:cNvGrpSpPr/>
          <p:nvPr userDrawn="1"/>
        </p:nvGrpSpPr>
        <p:grpSpPr>
          <a:xfrm>
            <a:off x="114935" y="276860"/>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endParaRPr lang="zh-CN" altLang="en-US" sz="3200" dirty="0">
                <a:ea typeface="微软雅黑" panose="020B0503020204020204" charset="-122"/>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endParaRPr lang="zh-CN" altLang="en-US" sz="3200" dirty="0">
                <a:ea typeface="微软雅黑" panose="020B0503020204020204" charset="-122"/>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endParaRPr lang="zh-CN" altLang="en-US" sz="3200" dirty="0">
                <a:ea typeface="微软雅黑" panose="020B0503020204020204" charset="-122"/>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endParaRPr lang="zh-CN" altLang="en-US" sz="3200" dirty="0">
                <a:ea typeface="微软雅黑" panose="020B0503020204020204" charset="-122"/>
              </a:endParaRPr>
            </a:p>
          </p:txBody>
        </p:sp>
      </p:grpSp>
      <p:sp>
        <p:nvSpPr>
          <p:cNvPr id="133" name="矩形 3"/>
          <p:cNvSpPr/>
          <p:nvPr userDrawn="1"/>
        </p:nvSpPr>
        <p:spPr>
          <a:xfrm>
            <a:off x="601015" y="209504"/>
            <a:ext cx="819467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ea typeface="微软雅黑" panose="020B0503020204020204" charset="-122"/>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小图标">
    <p:bg>
      <p:bgPr>
        <a:solidFill>
          <a:schemeClr val="bg1"/>
        </a:solidFill>
        <a:effectLst/>
      </p:bgPr>
    </p:bg>
    <p:spTree>
      <p:nvGrpSpPr>
        <p:cNvPr id="1" name=""/>
        <p:cNvGrpSpPr/>
        <p:nvPr/>
      </p:nvGrpSpPr>
      <p:grpSpPr>
        <a:xfrm>
          <a:off x="0" y="0"/>
          <a:ext cx="0" cy="0"/>
          <a:chOff x="0" y="0"/>
          <a:chExt cx="0" cy="0"/>
        </a:xfrm>
      </p:grpSpPr>
      <p:sp>
        <p:nvSpPr>
          <p:cNvPr id="11" name="矩形 10" descr="e7d195523061f1c0c30ee18c1b05f65d12b38e2533cb2ccdAE0CC34CB5CBEBFAEC353FED4DECE97C3E379FD1D933F5E4DC18EF8EA6B7A1130D5F6DE9DD2BE4B0A8C9126ACE5083D1F5A9E323B29CCFC7AE86D7F5CE8BB739E7BCEFA8F5804DEBA69F12C057BAD0B048812985ADC4D88C4CED9DDD2C60B3AD22738F810B0633EECA8DAFAD20A8E1BB"/>
          <p:cNvSpPr/>
          <p:nvPr userDrawn="1"/>
        </p:nvSpPr>
        <p:spPr>
          <a:xfrm>
            <a:off x="11212513" y="6497638"/>
            <a:ext cx="809625" cy="252413"/>
          </a:xfrm>
          <a:prstGeom prst="rect">
            <a:avLst/>
          </a:prstGeom>
          <a:ln>
            <a:noFill/>
          </a:ln>
        </p:spPr>
        <p:txBody>
          <a:bodyPr wrap="square">
            <a:spAutoFit/>
          </a:bodyPr>
          <a:lstStyle/>
          <a:p>
            <a:pPr algn="r"/>
            <a:r>
              <a:rPr lang="en-US" sz="1050" noProof="1">
                <a:solidFill>
                  <a:srgbClr val="44546A"/>
                </a:solidFill>
              </a:rPr>
              <a:t>CMIoT</a:t>
            </a:r>
            <a:endParaRPr lang="en-US" sz="1050" noProof="1">
              <a:solidFill>
                <a:srgbClr val="44546A"/>
              </a:solidFill>
            </a:endParaRPr>
          </a:p>
        </p:txBody>
      </p:sp>
      <p:sp>
        <p:nvSpPr>
          <p:cNvPr id="12" name="矩形 11" descr="e7d195523061f1c0c30ee18c1b05f65d12b38e2533cb2ccdAE0CC34CB5CBEBFAEC353FED4DECE97C3E379FD1D933F5E4DC18EF8EA6B7A1130D5F6DE9DD2BE4B0A8C9126ACE5083D1F5A9E323B29CCFC78B8867A9443CE509A866BD71F4109AB8C01E9B8DF257243808C17D8390494E722DBE68420E7DA3204BDAD3D3582DF1DFF36FB140D2DD309C"/>
          <p:cNvSpPr/>
          <p:nvPr userDrawn="1"/>
        </p:nvSpPr>
        <p:spPr>
          <a:xfrm>
            <a:off x="11528425" y="6748463"/>
            <a:ext cx="398463" cy="104775"/>
          </a:xfrm>
          <a:prstGeom prst="rect">
            <a:avLst/>
          </a:prstGeom>
          <a:solidFill>
            <a:srgbClr val="0486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noProof="1">
              <a:solidFill>
                <a:prstClr val="white"/>
              </a:solidFill>
            </a:endParaRPr>
          </a:p>
        </p:txBody>
      </p:sp>
      <p:pic>
        <p:nvPicPr>
          <p:cNvPr id="14340" name="图片 14"/>
          <p:cNvPicPr>
            <a:picLocks noChangeAspect="1"/>
          </p:cNvPicPr>
          <p:nvPr userDrawn="1"/>
        </p:nvPicPr>
        <p:blipFill>
          <a:blip r:embed="rId2"/>
          <a:stretch>
            <a:fillRect/>
          </a:stretch>
        </p:blipFill>
        <p:spPr>
          <a:xfrm>
            <a:off x="9525" y="0"/>
            <a:ext cx="12172950" cy="6858000"/>
          </a:xfrm>
          <a:prstGeom prst="rect">
            <a:avLst/>
          </a:prstGeom>
          <a:noFill/>
          <a:ln w="9525">
            <a:noFill/>
          </a:ln>
        </p:spPr>
      </p:pic>
      <p:sp>
        <p:nvSpPr>
          <p:cNvPr id="16" name="TextBox 7"/>
          <p:cNvSpPr txBox="1"/>
          <p:nvPr userDrawn="1"/>
        </p:nvSpPr>
        <p:spPr>
          <a:xfrm>
            <a:off x="11364913" y="6605588"/>
            <a:ext cx="1055688" cy="228600"/>
          </a:xfrm>
          <a:prstGeom prst="rect">
            <a:avLst/>
          </a:prstGeom>
          <a:noFill/>
        </p:spPr>
        <p:txBody>
          <a:bodyPr wrap="square" lIns="77923" tIns="38962" rIns="77923" bIns="38962" rtlCol="0">
            <a:spAutoFit/>
          </a:bodyPr>
          <a:lstStyle/>
          <a:p>
            <a:pPr algn="ctr" defTabSz="779145"/>
            <a:fld id="{24173ED6-4A69-4FA8-8A09-51FC87ACF5D8}" type="slidenum">
              <a:rPr lang="zh-CN" altLang="en-US" sz="975" b="1" noProof="1">
                <a:solidFill>
                  <a:srgbClr val="9BBB59"/>
                </a:solidFill>
                <a:latin typeface="微软雅黑" panose="020B0503020204020204" charset="-122"/>
              </a:rPr>
            </a:fld>
            <a:endParaRPr lang="zh-CN" altLang="en-US" sz="975" b="1" noProof="1">
              <a:solidFill>
                <a:srgbClr val="9BBB59"/>
              </a:solidFill>
              <a:latin typeface="微软雅黑" panose="020B0503020204020204" charset="-122"/>
            </a:endParaRPr>
          </a:p>
        </p:txBody>
      </p:sp>
      <p:pic>
        <p:nvPicPr>
          <p:cNvPr id="6" name="图片 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contrast="40000"/>
                    </a14:imgEffect>
                    <a14:imgEffect>
                      <a14:saturation sat="200000"/>
                    </a14:imgEffect>
                  </a14:imgLayer>
                </a14:imgProps>
              </a:ext>
              <a:ext uri="{28A0092B-C50C-407E-A947-70E740481C1C}">
                <a14:useLocalDpi xmlns:a14="http://schemas.microsoft.com/office/drawing/2010/main" val="0"/>
              </a:ext>
            </a:extLst>
          </a:blip>
          <a:stretch>
            <a:fillRect/>
          </a:stretch>
        </p:blipFill>
        <p:spPr>
          <a:xfrm>
            <a:off x="0" y="213"/>
            <a:ext cx="12192000" cy="6858000"/>
          </a:xfrm>
          <a:prstGeom prst="rect">
            <a:avLst/>
          </a:prstGeom>
        </p:spPr>
      </p:pic>
      <p:pic>
        <p:nvPicPr>
          <p:cNvPr id="7" name="图片 6"/>
          <p:cNvPicPr>
            <a:picLocks noChangeAspect="1"/>
          </p:cNvPicPr>
          <p:nvPr userDrawn="1"/>
        </p:nvPicPr>
        <p:blipFill rotWithShape="1">
          <a:blip r:embed="rId5" cstate="print">
            <a:extLst>
              <a:ext uri="{28A0092B-C50C-407E-A947-70E740481C1C}">
                <a14:useLocalDpi xmlns:a14="http://schemas.microsoft.com/office/drawing/2010/main" val="0"/>
              </a:ext>
            </a:extLst>
          </a:blip>
          <a:srcRect t="22265" b="22265"/>
          <a:stretch>
            <a:fillRect/>
          </a:stretch>
        </p:blipFill>
        <p:spPr>
          <a:xfrm>
            <a:off x="10063716" y="118524"/>
            <a:ext cx="1487520" cy="726764"/>
          </a:xfrm>
          <a:prstGeom prst="rect">
            <a:avLst/>
          </a:prstGeom>
        </p:spPr>
      </p:pic>
      <p:pic>
        <p:nvPicPr>
          <p:cNvPr id="8" name="图片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372043" y="213"/>
            <a:ext cx="866030" cy="762781"/>
          </a:xfrm>
          <a:prstGeom prst="rect">
            <a:avLst/>
          </a:prstGeom>
        </p:spPr>
      </p:pic>
      <p:sp>
        <p:nvSpPr>
          <p:cNvPr id="9" name="TextBox 7"/>
          <p:cNvSpPr txBox="1">
            <a:spLocks noChangeArrowheads="1"/>
          </p:cNvSpPr>
          <p:nvPr userDrawn="1"/>
        </p:nvSpPr>
        <p:spPr bwMode="auto">
          <a:xfrm>
            <a:off x="11364913" y="6605588"/>
            <a:ext cx="10556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7923" tIns="38962" rIns="77923" bIns="38962">
            <a:spAutoFit/>
          </a:bodyPr>
          <a:lstStyle>
            <a:lvl1pPr defTabSz="779780">
              <a:defRPr>
                <a:solidFill>
                  <a:schemeClr val="tx1"/>
                </a:solidFill>
                <a:latin typeface="Arial" panose="020B0604020202020204" pitchFamily="34" charset="0"/>
                <a:ea typeface="微软雅黑" panose="020B0503020204020204" charset="-122"/>
              </a:defRPr>
            </a:lvl1pPr>
            <a:lvl2pPr defTabSz="779780">
              <a:defRPr>
                <a:solidFill>
                  <a:schemeClr val="tx1"/>
                </a:solidFill>
                <a:latin typeface="Arial" panose="020B0604020202020204" pitchFamily="34" charset="0"/>
                <a:ea typeface="微软雅黑" panose="020B0503020204020204" charset="-122"/>
              </a:defRPr>
            </a:lvl2pPr>
            <a:lvl3pPr defTabSz="779780">
              <a:defRPr>
                <a:solidFill>
                  <a:schemeClr val="tx1"/>
                </a:solidFill>
                <a:latin typeface="Arial" panose="020B0604020202020204" pitchFamily="34" charset="0"/>
                <a:ea typeface="微软雅黑" panose="020B0503020204020204" charset="-122"/>
              </a:defRPr>
            </a:lvl3pPr>
            <a:lvl4pPr defTabSz="779780">
              <a:defRPr>
                <a:solidFill>
                  <a:schemeClr val="tx1"/>
                </a:solidFill>
                <a:latin typeface="Arial" panose="020B0604020202020204" pitchFamily="34" charset="0"/>
                <a:ea typeface="微软雅黑" panose="020B0503020204020204" charset="-122"/>
              </a:defRPr>
            </a:lvl4pPr>
            <a:lvl5pPr defTabSz="779780">
              <a:defRPr>
                <a:solidFill>
                  <a:schemeClr val="tx1"/>
                </a:solidFill>
                <a:latin typeface="Arial" panose="020B0604020202020204" pitchFamily="34" charset="0"/>
                <a:ea typeface="微软雅黑" panose="020B0503020204020204" charset="-122"/>
              </a:defRPr>
            </a:lvl5pPr>
            <a:lvl6pPr defTabSz="77978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defTabSz="77978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defTabSz="77978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defTabSz="77978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hangingPunct="0"/>
            <a:fld id="{B5938BB5-629B-4D6B-99A7-D80078A7C6DB}" type="slidenum">
              <a:rPr lang="zh-CN" altLang="en-US" sz="900" b="1" kern="0">
                <a:solidFill>
                  <a:srgbClr val="9BBB59"/>
                </a:solidFill>
                <a:latin typeface="微软雅黑" panose="020B0503020204020204" charset="-122"/>
                <a:sym typeface="Roboto" panose="02000000000000000000" charset="0"/>
              </a:rPr>
            </a:fld>
            <a:endParaRPr lang="zh-CN" altLang="en-US" sz="900" b="1" kern="0" dirty="0">
              <a:solidFill>
                <a:srgbClr val="9BBB59"/>
              </a:solidFill>
              <a:latin typeface="微软雅黑" panose="020B0503020204020204" charset="-122"/>
              <a:sym typeface="Roboto" panose="02000000000000000000"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7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0" Type="http://schemas.openxmlformats.org/officeDocument/2006/relationships/notesSlide" Target="../notesSlides/notesSlide11.xml"/><Relationship Id="rId1" Type="http://schemas.openxmlformats.org/officeDocument/2006/relationships/tags" Target="../tags/tag73.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0" Type="http://schemas.openxmlformats.org/officeDocument/2006/relationships/notesSlide" Target="../notesSlides/notesSlide12.xml"/><Relationship Id="rId1" Type="http://schemas.openxmlformats.org/officeDocument/2006/relationships/tags" Target="../tags/tag81.xml"/></Relationships>
</file>

<file path=ppt/slides/_rels/slide15.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8" Type="http://schemas.openxmlformats.org/officeDocument/2006/relationships/notesSlide" Target="../notesSlides/notesSlide13.xml"/><Relationship Id="rId17" Type="http://schemas.openxmlformats.org/officeDocument/2006/relationships/slideLayout" Target="../slideLayouts/slideLayout12.xml"/><Relationship Id="rId16" Type="http://schemas.openxmlformats.org/officeDocument/2006/relationships/tags" Target="../tags/tag104.xml"/><Relationship Id="rId15" Type="http://schemas.openxmlformats.org/officeDocument/2006/relationships/tags" Target="../tags/tag103.xml"/><Relationship Id="rId14" Type="http://schemas.openxmlformats.org/officeDocument/2006/relationships/tags" Target="../tags/tag102.xml"/><Relationship Id="rId13" Type="http://schemas.openxmlformats.org/officeDocument/2006/relationships/tags" Target="../tags/tag101.xml"/><Relationship Id="rId12" Type="http://schemas.openxmlformats.org/officeDocument/2006/relationships/tags" Target="../tags/tag10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tags" Target="../tags/tag89.xml"/></Relationships>
</file>

<file path=ppt/slides/_rels/slide16.xml.rels><?xml version="1.0" encoding="UTF-8" standalone="yes"?>
<Relationships xmlns="http://schemas.openxmlformats.org/package/2006/relationships"><Relationship Id="rId9" Type="http://schemas.openxmlformats.org/officeDocument/2006/relationships/tags" Target="../tags/tag113.xml"/><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1" Type="http://schemas.openxmlformats.org/officeDocument/2006/relationships/notesSlide" Target="../notesSlides/notesSlide14.xml"/><Relationship Id="rId10" Type="http://schemas.openxmlformats.org/officeDocument/2006/relationships/slideLayout" Target="../slideLayouts/slideLayout12.xml"/><Relationship Id="rId1" Type="http://schemas.openxmlformats.org/officeDocument/2006/relationships/tags" Target="../tags/tag105.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0" Type="http://schemas.openxmlformats.org/officeDocument/2006/relationships/notesSlide" Target="../notesSlides/notesSlide15.xml"/><Relationship Id="rId1" Type="http://schemas.openxmlformats.org/officeDocument/2006/relationships/tags" Target="../tags/tag114.xml"/></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29.xml"/><Relationship Id="rId7" Type="http://schemas.openxmlformats.org/officeDocument/2006/relationships/tags" Target="../tags/tag128.xml"/><Relationship Id="rId6" Type="http://schemas.openxmlformats.org/officeDocument/2006/relationships/tags" Target="../tags/tag127.xml"/><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0" Type="http://schemas.openxmlformats.org/officeDocument/2006/relationships/notesSlide" Target="../notesSlides/notesSlide16.xml"/><Relationship Id="rId1" Type="http://schemas.openxmlformats.org/officeDocument/2006/relationships/tags" Target="../tags/tag122.xml"/></Relationships>
</file>

<file path=ppt/slides/_rels/slide19.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37.xml"/><Relationship Id="rId7" Type="http://schemas.openxmlformats.org/officeDocument/2006/relationships/tags" Target="../tags/tag136.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tags" Target="../tags/tag131.xml"/><Relationship Id="rId10" Type="http://schemas.openxmlformats.org/officeDocument/2006/relationships/notesSlide" Target="../notesSlides/notesSlide17.xml"/><Relationship Id="rId1" Type="http://schemas.openxmlformats.org/officeDocument/2006/relationships/tags" Target="../tags/tag130.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3" Type="http://schemas.openxmlformats.org/officeDocument/2006/relationships/notesSlide" Target="../notesSlides/notesSlide1.xml"/><Relationship Id="rId22" Type="http://schemas.openxmlformats.org/officeDocument/2006/relationships/vmlDrawing" Target="../drawings/vmlDrawing1.vml"/><Relationship Id="rId21" Type="http://schemas.openxmlformats.org/officeDocument/2006/relationships/slideLayout" Target="../slideLayouts/slideLayout12.xml"/><Relationship Id="rId20" Type="http://schemas.openxmlformats.org/officeDocument/2006/relationships/image" Target="../media/image8.emf"/><Relationship Id="rId2" Type="http://schemas.openxmlformats.org/officeDocument/2006/relationships/tags" Target="../tags/tag2.xml"/><Relationship Id="rId19" Type="http://schemas.openxmlformats.org/officeDocument/2006/relationships/oleObject" Target="../embeddings/oleObject1.bin"/><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45.xml"/><Relationship Id="rId7" Type="http://schemas.openxmlformats.org/officeDocument/2006/relationships/tags" Target="../tags/tag144.xml"/><Relationship Id="rId6" Type="http://schemas.openxmlformats.org/officeDocument/2006/relationships/tags" Target="../tags/tag143.xml"/><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0" Type="http://schemas.openxmlformats.org/officeDocument/2006/relationships/notesSlide" Target="../notesSlides/notesSlide18.xml"/><Relationship Id="rId1" Type="http://schemas.openxmlformats.org/officeDocument/2006/relationships/tags" Target="../tags/tag138.xml"/></Relationships>
</file>

<file path=ppt/slides/_rels/slide21.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0" Type="http://schemas.openxmlformats.org/officeDocument/2006/relationships/notesSlide" Target="../notesSlides/notesSlide19.xml"/><Relationship Id="rId1" Type="http://schemas.openxmlformats.org/officeDocument/2006/relationships/tags" Target="../tags/tag146.xml"/></Relationships>
</file>

<file path=ppt/slides/_rels/slide2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61.xml"/><Relationship Id="rId7" Type="http://schemas.openxmlformats.org/officeDocument/2006/relationships/tags" Target="../tags/tag160.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0" Type="http://schemas.openxmlformats.org/officeDocument/2006/relationships/notesSlide" Target="../notesSlides/notesSlide20.xml"/><Relationship Id="rId1" Type="http://schemas.openxmlformats.org/officeDocument/2006/relationships/tags" Target="../tags/tag154.xml"/></Relationships>
</file>

<file path=ppt/slides/_rels/slide23.xml.rels><?xml version="1.0" encoding="UTF-8" standalone="yes"?>
<Relationships xmlns="http://schemas.openxmlformats.org/package/2006/relationships"><Relationship Id="rId9" Type="http://schemas.openxmlformats.org/officeDocument/2006/relationships/tags" Target="../tags/tag170.xml"/><Relationship Id="rId8" Type="http://schemas.openxmlformats.org/officeDocument/2006/relationships/tags" Target="../tags/tag169.xml"/><Relationship Id="rId7" Type="http://schemas.openxmlformats.org/officeDocument/2006/relationships/tags" Target="../tags/tag168.xml"/><Relationship Id="rId6" Type="http://schemas.openxmlformats.org/officeDocument/2006/relationships/tags" Target="../tags/tag167.xml"/><Relationship Id="rId5" Type="http://schemas.openxmlformats.org/officeDocument/2006/relationships/tags" Target="../tags/tag166.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8" Type="http://schemas.openxmlformats.org/officeDocument/2006/relationships/notesSlide" Target="../notesSlides/notesSlide21.xml"/><Relationship Id="rId17" Type="http://schemas.openxmlformats.org/officeDocument/2006/relationships/slideLayout" Target="../slideLayouts/slideLayout12.xml"/><Relationship Id="rId16" Type="http://schemas.openxmlformats.org/officeDocument/2006/relationships/tags" Target="../tags/tag177.xml"/><Relationship Id="rId15" Type="http://schemas.openxmlformats.org/officeDocument/2006/relationships/tags" Target="../tags/tag176.xml"/><Relationship Id="rId14" Type="http://schemas.openxmlformats.org/officeDocument/2006/relationships/tags" Target="../tags/tag175.xml"/><Relationship Id="rId13" Type="http://schemas.openxmlformats.org/officeDocument/2006/relationships/tags" Target="../tags/tag174.xml"/><Relationship Id="rId12" Type="http://schemas.openxmlformats.org/officeDocument/2006/relationships/tags" Target="../tags/tag173.xml"/><Relationship Id="rId11" Type="http://schemas.openxmlformats.org/officeDocument/2006/relationships/tags" Target="../tags/tag172.xml"/><Relationship Id="rId10" Type="http://schemas.openxmlformats.org/officeDocument/2006/relationships/tags" Target="../tags/tag171.xml"/><Relationship Id="rId1" Type="http://schemas.openxmlformats.org/officeDocument/2006/relationships/tags" Target="../tags/tag16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5" Type="http://schemas.openxmlformats.org/officeDocument/2006/relationships/notesSlide" Target="../notesSlides/notesSlide3.xml"/><Relationship Id="rId14" Type="http://schemas.openxmlformats.org/officeDocument/2006/relationships/slideLayout" Target="../slideLayouts/slideLayout1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6.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image" Target="../media/image9.png"/><Relationship Id="rId3" Type="http://schemas.openxmlformats.org/officeDocument/2006/relationships/tags" Target="../tags/tag37.xml"/><Relationship Id="rId22" Type="http://schemas.openxmlformats.org/officeDocument/2006/relationships/notesSlide" Target="../notesSlides/notesSlide5.xml"/><Relationship Id="rId21" Type="http://schemas.openxmlformats.org/officeDocument/2006/relationships/slideLayout" Target="../slideLayouts/slideLayout12.xml"/><Relationship Id="rId20" Type="http://schemas.openxmlformats.org/officeDocument/2006/relationships/tags" Target="../tags/tag49.xml"/><Relationship Id="rId2" Type="http://schemas.openxmlformats.org/officeDocument/2006/relationships/tags" Target="../tags/tag36.xml"/><Relationship Id="rId19" Type="http://schemas.openxmlformats.org/officeDocument/2006/relationships/tags" Target="../tags/tag48.xml"/><Relationship Id="rId18" Type="http://schemas.openxmlformats.org/officeDocument/2006/relationships/image" Target="../media/image13.png"/><Relationship Id="rId17" Type="http://schemas.openxmlformats.org/officeDocument/2006/relationships/image" Target="../media/image12.png"/><Relationship Id="rId16" Type="http://schemas.openxmlformats.org/officeDocument/2006/relationships/image" Target="../media/image11.emf"/><Relationship Id="rId15" Type="http://schemas.openxmlformats.org/officeDocument/2006/relationships/tags" Target="../tags/tag47.xml"/><Relationship Id="rId14" Type="http://schemas.openxmlformats.org/officeDocument/2006/relationships/tags" Target="../tags/tag46.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image" Target="../media/image10.png"/><Relationship Id="rId10" Type="http://schemas.openxmlformats.org/officeDocument/2006/relationships/tags" Target="../tags/tag43.xml"/><Relationship Id="rId1" Type="http://schemas.openxmlformats.org/officeDocument/2006/relationships/tags" Target="../tags/tag35.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2.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s>
</file>

<file path=ppt/slides/_rels/slide8.xml.rels><?xml version="1.0" encoding="UTF-8" standalone="yes"?>
<Relationships xmlns="http://schemas.openxmlformats.org/package/2006/relationships"><Relationship Id="rId9" Type="http://schemas.openxmlformats.org/officeDocument/2006/relationships/tags" Target="../tags/tag61.xml"/><Relationship Id="rId8" Type="http://schemas.openxmlformats.org/officeDocument/2006/relationships/tags" Target="../tags/tag60.xml"/><Relationship Id="rId7" Type="http://schemas.openxmlformats.org/officeDocument/2006/relationships/tags" Target="../tags/tag59.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2" Type="http://schemas.openxmlformats.org/officeDocument/2006/relationships/notesSlide" Target="../notesSlides/notesSlide7.xml"/><Relationship Id="rId21" Type="http://schemas.openxmlformats.org/officeDocument/2006/relationships/slideLayout" Target="../slideLayouts/slideLayout12.xml"/><Relationship Id="rId20" Type="http://schemas.openxmlformats.org/officeDocument/2006/relationships/image" Target="../media/image14.png"/><Relationship Id="rId2" Type="http://schemas.openxmlformats.org/officeDocument/2006/relationships/tags" Target="../tags/tag54.xml"/><Relationship Id="rId19" Type="http://schemas.openxmlformats.org/officeDocument/2006/relationships/tags" Target="../tags/tag71.xml"/><Relationship Id="rId18" Type="http://schemas.openxmlformats.org/officeDocument/2006/relationships/tags" Target="../tags/tag70.xml"/><Relationship Id="rId17" Type="http://schemas.openxmlformats.org/officeDocument/2006/relationships/tags" Target="../tags/tag69.xml"/><Relationship Id="rId16" Type="http://schemas.openxmlformats.org/officeDocument/2006/relationships/tags" Target="../tags/tag68.xml"/><Relationship Id="rId15" Type="http://schemas.openxmlformats.org/officeDocument/2006/relationships/tags" Target="../tags/tag67.xml"/><Relationship Id="rId14" Type="http://schemas.openxmlformats.org/officeDocument/2006/relationships/tags" Target="../tags/tag66.xml"/><Relationship Id="rId13" Type="http://schemas.openxmlformats.org/officeDocument/2006/relationships/tags" Target="../tags/tag65.xml"/><Relationship Id="rId12" Type="http://schemas.openxmlformats.org/officeDocument/2006/relationships/tags" Target="../tags/tag64.xml"/><Relationship Id="rId11" Type="http://schemas.openxmlformats.org/officeDocument/2006/relationships/tags" Target="../tags/tag63.xml"/><Relationship Id="rId10" Type="http://schemas.openxmlformats.org/officeDocument/2006/relationships/tags" Target="../tags/tag62.xml"/><Relationship Id="rId1" Type="http://schemas.openxmlformats.org/officeDocument/2006/relationships/tags" Target="../tags/tag5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object 5"/>
          <p:cNvPicPr/>
          <p:nvPr/>
        </p:nvPicPr>
        <p:blipFill>
          <a:blip r:embed="rId1" cstate="print"/>
          <a:stretch>
            <a:fillRect/>
          </a:stretch>
        </p:blipFill>
        <p:spPr>
          <a:xfrm>
            <a:off x="8839200" y="163620"/>
            <a:ext cx="2226679" cy="884131"/>
          </a:xfrm>
          <a:prstGeom prst="rect">
            <a:avLst/>
          </a:prstGeom>
        </p:spPr>
      </p:pic>
      <p:pic>
        <p:nvPicPr>
          <p:cNvPr id="10" name="object 6"/>
          <p:cNvPicPr/>
          <p:nvPr/>
        </p:nvPicPr>
        <p:blipFill>
          <a:blip r:embed="rId2" cstate="print"/>
          <a:stretch>
            <a:fillRect/>
          </a:stretch>
        </p:blipFill>
        <p:spPr>
          <a:xfrm>
            <a:off x="10744200" y="0"/>
            <a:ext cx="1295437" cy="928117"/>
          </a:xfrm>
          <a:prstGeom prst="rect">
            <a:avLst/>
          </a:prstGeom>
        </p:spPr>
      </p:pic>
      <p:sp>
        <p:nvSpPr>
          <p:cNvPr id="9" name="标题 3"/>
          <p:cNvSpPr txBox="1"/>
          <p:nvPr/>
        </p:nvSpPr>
        <p:spPr>
          <a:xfrm>
            <a:off x="741045" y="1999615"/>
            <a:ext cx="10325100" cy="2183765"/>
          </a:xfrm>
          <a:effectLst>
            <a:reflection blurRad="6350" stA="50000" endA="300" endPos="90000" dir="5400000" sy="-100000" algn="bl" rotWithShape="0"/>
          </a:effectLst>
        </p:spPr>
        <p:txBody>
          <a:bodyPr vert="horz" wrap="square" lIns="91440" tIns="45720" rIns="91440" bIns="45720" anchor="b" anchorCtr="0"/>
          <a:lstStyle>
            <a:lvl1pPr>
              <a:defRPr>
                <a:latin typeface="+mj-lt"/>
                <a:ea typeface="+mj-ea"/>
                <a:cs typeface="+mj-cs"/>
              </a:defRPr>
            </a:lvl1pPr>
          </a:lstStyle>
          <a:p>
            <a:pPr algn="ctr" defTabSz="914400" fontAlgn="auto">
              <a:lnSpc>
                <a:spcPct val="120000"/>
              </a:lnSpc>
            </a:pPr>
            <a:r>
              <a:rPr lang="en-US" altLang="zh-CN" sz="5400" b="1" dirty="0">
                <a:solidFill>
                  <a:srgbClr val="2E91F7"/>
                </a:solidFill>
                <a:latin typeface="微软雅黑" panose="020B0503020204020204" charset="-122"/>
                <a:ea typeface="微软雅黑" panose="020B0503020204020204" charset="-122"/>
                <a:sym typeface="+mn-ea"/>
              </a:rPr>
              <a:t>717</a:t>
            </a:r>
            <a:r>
              <a:rPr lang="zh-CN" altLang="en-US" sz="5400" b="1" dirty="0">
                <a:solidFill>
                  <a:srgbClr val="2E91F7"/>
                </a:solidFill>
                <a:latin typeface="微软雅黑" panose="020B0503020204020204" charset="-122"/>
                <a:ea typeface="微软雅黑" panose="020B0503020204020204" charset="-122"/>
                <a:sym typeface="+mn-ea"/>
              </a:rPr>
              <a:t>号文物联卡安全管理</a:t>
            </a:r>
            <a:endParaRPr lang="zh-CN" altLang="en-US" sz="5400" b="1" dirty="0">
              <a:solidFill>
                <a:srgbClr val="2E91F7"/>
              </a:solidFill>
              <a:latin typeface="微软雅黑" panose="020B0503020204020204" charset="-122"/>
              <a:ea typeface="微软雅黑" panose="020B0503020204020204" charset="-122"/>
              <a:sym typeface="+mn-ea"/>
            </a:endParaRPr>
          </a:p>
          <a:p>
            <a:pPr algn="ctr" defTabSz="914400" fontAlgn="auto">
              <a:lnSpc>
                <a:spcPct val="120000"/>
              </a:lnSpc>
            </a:pPr>
            <a:r>
              <a:rPr lang="zh-CN" altLang="en-US" sz="5400" b="1" dirty="0">
                <a:solidFill>
                  <a:srgbClr val="2E91F7"/>
                </a:solidFill>
                <a:latin typeface="微软雅黑" panose="020B0503020204020204" charset="-122"/>
                <a:ea typeface="微软雅黑" panose="020B0503020204020204" charset="-122"/>
                <a:sym typeface="+mn-ea"/>
              </a:rPr>
              <a:t>变化情况分析汇报</a:t>
            </a:r>
            <a:endParaRPr lang="zh-CN" altLang="en-US" sz="5400" b="1" dirty="0">
              <a:solidFill>
                <a:srgbClr val="2E91F7"/>
              </a:solidFill>
              <a:latin typeface="微软雅黑" panose="020B0503020204020204" charset="-122"/>
              <a:ea typeface="微软雅黑" panose="020B0503020204020204" charset="-122"/>
              <a:sym typeface="+mn-ea"/>
            </a:endParaRPr>
          </a:p>
        </p:txBody>
      </p:sp>
      <p:sp>
        <p:nvSpPr>
          <p:cNvPr id="7171" name="文本占位符 4"/>
          <p:cNvSpPr>
            <a:spLocks noGrp="1"/>
          </p:cNvSpPr>
          <p:nvPr>
            <p:ph type="subTitle" idx="4294967295"/>
          </p:nvPr>
        </p:nvSpPr>
        <p:spPr>
          <a:xfrm>
            <a:off x="635" y="4738053"/>
            <a:ext cx="12191365" cy="1178560"/>
          </a:xfrm>
        </p:spPr>
        <p:txBody>
          <a:bodyPr vert="horz" wrap="square" lIns="91440" tIns="45720" rIns="91440" bIns="45720" anchor="ctr" anchorCtr="0">
            <a:spAutoFit/>
          </a:bodyPr>
          <a:lstStyle/>
          <a:p>
            <a:pPr marL="0" indent="0" algn="ctr" defTabSz="914400" eaLnBrk="1" fontAlgn="auto" latinLnBrk="0" hangingPunct="1">
              <a:lnSpc>
                <a:spcPct val="130000"/>
              </a:lnSpc>
              <a:buClrTx/>
              <a:buSzTx/>
              <a:buNone/>
            </a:pPr>
            <a:r>
              <a:rPr lang="zh-CN" altLang="en-US" sz="2400" b="1" dirty="0">
                <a:solidFill>
                  <a:srgbClr val="008CFF"/>
                </a:solidFill>
                <a:latin typeface="微软雅黑" panose="020B0503020204020204" charset="-122"/>
                <a:ea typeface="微软雅黑" panose="020B0503020204020204" charset="-122"/>
              </a:rPr>
              <a:t>智能连接产品部</a:t>
            </a:r>
            <a:endParaRPr lang="zh-CN" sz="2400" b="1" kern="1200" dirty="0">
              <a:solidFill>
                <a:srgbClr val="008CFF"/>
              </a:solidFill>
              <a:latin typeface="微软雅黑" panose="020B0503020204020204" charset="-122"/>
              <a:ea typeface="微软雅黑" panose="020B0503020204020204" charset="-122"/>
              <a:cs typeface="+mn-cs"/>
            </a:endParaRPr>
          </a:p>
          <a:p>
            <a:pPr marL="0" indent="0" algn="ctr" defTabSz="914400" eaLnBrk="1" fontAlgn="auto" latinLnBrk="0" hangingPunct="1">
              <a:lnSpc>
                <a:spcPct val="130000"/>
              </a:lnSpc>
              <a:buClrTx/>
              <a:buSzTx/>
              <a:buNone/>
            </a:pPr>
            <a:r>
              <a:rPr lang="en-US" altLang="zh-CN" sz="2400" b="1" kern="1200" dirty="0">
                <a:solidFill>
                  <a:srgbClr val="008CFF"/>
                </a:solidFill>
                <a:latin typeface="微软雅黑" panose="020B0503020204020204" charset="-122"/>
                <a:ea typeface="微软雅黑" panose="020B0503020204020204" charset="-122"/>
                <a:cs typeface="+mn-cs"/>
              </a:rPr>
              <a:t>2024</a:t>
            </a:r>
            <a:r>
              <a:rPr lang="zh-CN" altLang="en-US" sz="2400" b="1" kern="1200" dirty="0">
                <a:solidFill>
                  <a:srgbClr val="008CFF"/>
                </a:solidFill>
                <a:latin typeface="微软雅黑" panose="020B0503020204020204" charset="-122"/>
                <a:ea typeface="微软雅黑" panose="020B0503020204020204" charset="-122"/>
                <a:cs typeface="+mn-cs"/>
              </a:rPr>
              <a:t>年</a:t>
            </a:r>
            <a:r>
              <a:rPr lang="en-US" altLang="zh-CN" sz="2400" b="1" kern="1200" dirty="0">
                <a:solidFill>
                  <a:srgbClr val="008CFF"/>
                </a:solidFill>
                <a:latin typeface="微软雅黑" panose="020B0503020204020204" charset="-122"/>
                <a:ea typeface="微软雅黑" panose="020B0503020204020204" charset="-122"/>
                <a:cs typeface="+mn-cs"/>
              </a:rPr>
              <a:t>11</a:t>
            </a:r>
            <a:r>
              <a:rPr lang="zh-CN" altLang="en-US" sz="2400" b="1" kern="1200" dirty="0">
                <a:solidFill>
                  <a:srgbClr val="008CFF"/>
                </a:solidFill>
                <a:latin typeface="微软雅黑" panose="020B0503020204020204" charset="-122"/>
                <a:ea typeface="微软雅黑" panose="020B0503020204020204" charset="-122"/>
                <a:cs typeface="+mn-cs"/>
              </a:rPr>
              <a:t>月</a:t>
            </a:r>
            <a:endParaRPr lang="zh-CN" altLang="en-US" sz="2400" b="1" kern="1200" dirty="0">
              <a:solidFill>
                <a:srgbClr val="008CFF"/>
              </a:solidFill>
              <a:latin typeface="微软雅黑" panose="020B0503020204020204" charset="-122"/>
              <a:ea typeface="微软雅黑" panose="020B0503020204020204" charset="-122"/>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后续工作及计划</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aphicFrame>
        <p:nvGraphicFramePr>
          <p:cNvPr id="5" name="表格 4"/>
          <p:cNvGraphicFramePr/>
          <p:nvPr>
            <p:custDataLst>
              <p:tags r:id="rId1"/>
            </p:custDataLst>
          </p:nvPr>
        </p:nvGraphicFramePr>
        <p:xfrm>
          <a:off x="247650" y="848995"/>
          <a:ext cx="11450955" cy="5624830"/>
        </p:xfrm>
        <a:graphic>
          <a:graphicData uri="http://schemas.openxmlformats.org/drawingml/2006/table">
            <a:tbl>
              <a:tblPr firstRow="1" bandRow="1">
                <a:tableStyleId>{5C22544A-7EE6-4342-B048-85BDC9FD1C3A}</a:tableStyleId>
              </a:tblPr>
              <a:tblGrid>
                <a:gridCol w="1308100"/>
                <a:gridCol w="8763000"/>
                <a:gridCol w="1379855"/>
              </a:tblGrid>
              <a:tr h="241300">
                <a:tc>
                  <a:txBody>
                    <a:bodyPr/>
                    <a:lstStyle/>
                    <a:p>
                      <a:pPr indent="0" algn="ctr">
                        <a:buNone/>
                      </a:pPr>
                      <a:r>
                        <a:rPr lang="zh-CN" altLang="en-US" sz="1200" b="0">
                          <a:solidFill>
                            <a:srgbClr val="FFFFFF"/>
                          </a:solidFill>
                          <a:latin typeface="Arial" panose="020B0604020202020204" pitchFamily="34" charset="0"/>
                          <a:ea typeface="微软雅黑" panose="020B0503020204020204" charset="-122"/>
                        </a:rPr>
                        <a:t>责任团队</a:t>
                      </a:r>
                      <a:endParaRPr lang="zh-CN" altLang="en-US" sz="1200" b="0">
                        <a:solidFill>
                          <a:srgbClr val="FFFFFF"/>
                        </a:solidFill>
                        <a:latin typeface="Arial" panose="020B0604020202020204" pitchFamily="34" charset="0"/>
                        <a:ea typeface="微软雅黑" panose="020B0503020204020204"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00B0F0"/>
                    </a:solidFill>
                  </a:tcPr>
                </a:tc>
                <a:tc>
                  <a:txBody>
                    <a:bodyPr/>
                    <a:lstStyle/>
                    <a:p>
                      <a:pPr indent="0" algn="ctr">
                        <a:buNone/>
                      </a:pPr>
                      <a:r>
                        <a:rPr lang="zh-CN" sz="1200" b="0">
                          <a:solidFill>
                            <a:srgbClr val="FFFFFF"/>
                          </a:solidFill>
                          <a:latin typeface="Arial" panose="020B0604020202020204" pitchFamily="34" charset="0"/>
                          <a:ea typeface="微软雅黑" panose="020B0503020204020204" charset="-122"/>
                        </a:rPr>
                        <a:t>工作内容</a:t>
                      </a:r>
                      <a:endParaRPr lang="zh-CN" altLang="en-US" sz="1200" b="0">
                        <a:solidFill>
                          <a:srgbClr val="FFFFFF"/>
                        </a:solidFill>
                        <a:latin typeface="Arial" panose="020B0604020202020204" pitchFamily="34" charset="0"/>
                        <a:ea typeface="微软雅黑" panose="020B0503020204020204"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00B0F0"/>
                    </a:solidFill>
                  </a:tcPr>
                </a:tc>
                <a:tc>
                  <a:txBody>
                    <a:bodyPr/>
                    <a:lstStyle/>
                    <a:p>
                      <a:pPr indent="0" algn="ctr">
                        <a:buNone/>
                      </a:pPr>
                      <a:r>
                        <a:rPr lang="zh-CN" sz="1200" b="0">
                          <a:solidFill>
                            <a:srgbClr val="FFFFFF"/>
                          </a:solidFill>
                          <a:latin typeface="Arial" panose="020B0604020202020204" pitchFamily="34" charset="0"/>
                          <a:ea typeface="微软雅黑" panose="020B0503020204020204" charset="-122"/>
                        </a:rPr>
                        <a:t>时限要求</a:t>
                      </a:r>
                      <a:endParaRPr lang="zh-CN" altLang="en-US" sz="1200" b="0">
                        <a:solidFill>
                          <a:srgbClr val="FFFFFF"/>
                        </a:solidFill>
                        <a:latin typeface="Arial" panose="020B0604020202020204" pitchFamily="34" charset="0"/>
                        <a:ea typeface="微软雅黑" panose="020B0503020204020204"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00B0F0"/>
                    </a:solidFill>
                  </a:tcPr>
                </a:tc>
              </a:tr>
              <a:tr h="250825">
                <a:tc>
                  <a:txBody>
                    <a:bodyPr/>
                    <a:lstStyle/>
                    <a:p>
                      <a:pPr indent="0" algn="ctr">
                        <a:buNone/>
                      </a:pPr>
                      <a:r>
                        <a:rPr lang="zh-CN" altLang="en-US" sz="900" b="1">
                          <a:solidFill>
                            <a:srgbClr val="FF0000"/>
                          </a:solidFill>
                          <a:latin typeface="Arial" panose="020B0604020202020204" pitchFamily="34" charset="0"/>
                          <a:ea typeface="宋体" panose="02010600030101010101" pitchFamily="2" charset="-122"/>
                        </a:rPr>
                        <a:t>市场团队</a:t>
                      </a:r>
                      <a:endParaRPr lang="zh-CN" altLang="en-US" sz="900" b="1">
                        <a:solidFill>
                          <a:srgbClr val="FF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l">
                        <a:buNone/>
                      </a:pPr>
                      <a:r>
                        <a:rPr lang="zh-CN" altLang="en-US" sz="900">
                          <a:solidFill>
                            <a:srgbClr val="000000"/>
                          </a:solidFill>
                          <a:latin typeface="Arial" panose="020B0604020202020204" pitchFamily="34" charset="0"/>
                          <a:ea typeface="宋体" panose="02010600030101010101" pitchFamily="2" charset="-122"/>
                          <a:sym typeface="+mn-ea"/>
                        </a:rPr>
                        <a:t>根据实际需求，配合各团队调研、收集、整理各省公司意见</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30200">
                <a:tc rowSpan="7">
                  <a:txBody>
                    <a:bodyPr/>
                    <a:lstStyle/>
                    <a:p>
                      <a:pPr indent="0" algn="ctr">
                        <a:buNone/>
                      </a:pPr>
                      <a:r>
                        <a:rPr lang="zh-CN" sz="900" b="1">
                          <a:solidFill>
                            <a:srgbClr val="FF0000"/>
                          </a:solidFill>
                          <a:latin typeface="Arial" panose="020B0604020202020204" pitchFamily="34" charset="0"/>
                          <a:ea typeface="宋体" panose="02010600030101010101" pitchFamily="2" charset="-122"/>
                        </a:rPr>
                        <a:t>业支团队</a:t>
                      </a:r>
                      <a:endParaRPr lang="zh-CN" altLang="en-US" sz="900" b="1">
                        <a:solidFill>
                          <a:srgbClr val="FF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应用场景更新：①根据新的行业目录在CMIOT系统调整一级、二级签约场景；②存量数据根据新的场景做关联映射（主要涉及车联网签约场景）</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6068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白名单数量调整：CMIOT系统定向语音白名单个数由5个调整为10个</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297815">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安全分类管控优化：①小流量场景流量限额由100M/月调整为300M/月；②开卡</a:t>
                      </a:r>
                      <a:r>
                        <a:rPr lang="zh-CN" altLang="en-US" sz="900">
                          <a:solidFill>
                            <a:srgbClr val="000000"/>
                          </a:solidFill>
                          <a:latin typeface="Arial" panose="020B0604020202020204" pitchFamily="34" charset="0"/>
                          <a:ea typeface="宋体" panose="02010600030101010101" pitchFamily="2" charset="-122"/>
                          <a:sym typeface="+mn-ea"/>
                        </a:rPr>
                        <a:t>场景调整为3个，新开卡按照新场景进行管控；③开户数据上报口径同步调整</a:t>
                      </a:r>
                      <a:endParaRPr lang="zh-CN" altLang="en-US" sz="90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3274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l">
                        <a:buNone/>
                      </a:pPr>
                      <a:r>
                        <a:rPr lang="zh-CN" altLang="en-US" sz="900">
                          <a:solidFill>
                            <a:srgbClr val="000000"/>
                          </a:solidFill>
                          <a:latin typeface="Arial" panose="020B0604020202020204" pitchFamily="34" charset="0"/>
                          <a:ea typeface="宋体" panose="02010600030101010101" pitchFamily="2" charset="-122"/>
                          <a:sym typeface="+mn-ea"/>
                        </a:rPr>
                        <a:t>高风险应用场景开卡管控：①</a:t>
                      </a:r>
                      <a:r>
                        <a:rPr lang="zh-CN" altLang="en-US" sz="900" b="0">
                          <a:solidFill>
                            <a:srgbClr val="000000"/>
                          </a:solidFill>
                          <a:latin typeface="Arial" panose="020B0604020202020204" pitchFamily="34" charset="0"/>
                          <a:ea typeface="宋体" panose="02010600030101010101" pitchFamily="2" charset="-122"/>
                        </a:rPr>
                        <a:t>对于开通非定向大流量功能、用于无线上网类场景的卡新增合同报备；②建立集中的高风险应用场景销售合同库；③提供高风险卡合同查询能力</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77825">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搭载销售管理：①</a:t>
                      </a:r>
                      <a:r>
                        <a:rPr lang="zh-CN" altLang="en-US" sz="900">
                          <a:solidFill>
                            <a:srgbClr val="000000"/>
                          </a:solidFill>
                          <a:latin typeface="Arial" panose="020B0604020202020204" pitchFamily="34" charset="0"/>
                          <a:ea typeface="宋体" panose="02010600030101010101" pitchFamily="2" charset="-122"/>
                          <a:sym typeface="+mn-ea"/>
                        </a:rPr>
                        <a:t>新增搭载销售流程机制；②物联卡增加搭载销售标识、销售状态及搭载销售实名登记；③开户数据上报口径同步调整</a:t>
                      </a:r>
                      <a:endParaRPr lang="zh-CN" altLang="en-US" sz="90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7719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新增行业黑名单惩戒及共享机制：①对于公安联合惩戒对象，不得为惩戒对象新开物联网卡，或以惩戒对象作为责任人、经办人、代办人为其他单位或个人新开上述业务，且不得为惩戒对象办理上述业务的过户手续；②对于黑灰名单客户，系统按要求进行业务办理限制或提示</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a:solidFill>
                            <a:srgbClr val="000000"/>
                          </a:solidFill>
                          <a:latin typeface="Arial" panose="020B0604020202020204" pitchFamily="34" charset="0"/>
                          <a:ea typeface="宋体" panose="02010600030101010101" pitchFamily="2" charset="-122"/>
                        </a:rPr>
                        <a:t>12.1</a:t>
                      </a:r>
                      <a:r>
                        <a:rPr lang="zh-CN" altLang="en-US" sz="900" b="0">
                          <a:solidFill>
                            <a:srgbClr val="000000"/>
                          </a:solidFill>
                          <a:latin typeface="Arial" panose="020B0604020202020204" pitchFamily="34" charset="0"/>
                          <a:ea typeface="宋体" panose="02010600030101010101" pitchFamily="2" charset="-122"/>
                        </a:rPr>
                        <a:t>日前完成上线，具备能力</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89890">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定向流量白名单超过10个以上报备：</a:t>
                      </a:r>
                      <a:r>
                        <a:rPr lang="en-US" altLang="zh-CN" sz="900" b="0">
                          <a:solidFill>
                            <a:srgbClr val="000000"/>
                          </a:solidFill>
                          <a:latin typeface="Arial" panose="020B0604020202020204" pitchFamily="34" charset="0"/>
                          <a:ea typeface="宋体" panose="02010600030101010101" pitchFamily="2" charset="-122"/>
                        </a:rPr>
                        <a:t>CMIOT</a:t>
                      </a:r>
                      <a:r>
                        <a:rPr lang="zh-CN" altLang="en-US" sz="900" b="0">
                          <a:solidFill>
                            <a:srgbClr val="000000"/>
                          </a:solidFill>
                          <a:latin typeface="Arial" panose="020B0604020202020204" pitchFamily="34" charset="0"/>
                          <a:ea typeface="宋体" panose="02010600030101010101" pitchFamily="2" charset="-122"/>
                        </a:rPr>
                        <a:t>开卡时候需要基于超过10个的定向填写报备ID，并通过开户数据上报</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b="0" dirty="0">
                          <a:solidFill>
                            <a:srgbClr val="000000"/>
                          </a:solidFill>
                          <a:latin typeface="Arial" panose="020B0604020202020204" pitchFamily="34" charset="0"/>
                          <a:ea typeface="宋体" panose="02010600030101010101" pitchFamily="2" charset="-122"/>
                        </a:rPr>
                        <a:t>11.20</a:t>
                      </a:r>
                      <a:r>
                        <a:rPr lang="zh-CN" altLang="en-US" sz="900" b="0" dirty="0">
                          <a:solidFill>
                            <a:srgbClr val="000000"/>
                          </a:solidFill>
                          <a:latin typeface="Arial" panose="020B0604020202020204" pitchFamily="34" charset="0"/>
                          <a:ea typeface="宋体" panose="02010600030101010101" pitchFamily="2" charset="-122"/>
                        </a:rPr>
                        <a:t>日</a:t>
                      </a:r>
                      <a:r>
                        <a:rPr lang="zh-CN" altLang="en-US" sz="900" dirty="0">
                          <a:solidFill>
                            <a:srgbClr val="000000"/>
                          </a:solidFill>
                          <a:latin typeface="Arial" panose="020B0604020202020204" pitchFamily="34" charset="0"/>
                          <a:ea typeface="宋体" panose="02010600030101010101" pitchFamily="2" charset="-122"/>
                          <a:sym typeface="+mn-ea"/>
                        </a:rPr>
                        <a:t>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481965">
                <a:tc rowSpan="3">
                  <a:txBody>
                    <a:bodyPr/>
                    <a:lstStyle/>
                    <a:p>
                      <a:pPr indent="0" algn="ctr">
                        <a:buNone/>
                      </a:pPr>
                      <a:r>
                        <a:rPr lang="zh-CN" sz="900" b="1">
                          <a:solidFill>
                            <a:srgbClr val="FF0000"/>
                          </a:solidFill>
                          <a:latin typeface="Arial" panose="020B0604020202020204" pitchFamily="34" charset="0"/>
                          <a:ea typeface="宋体" panose="02010600030101010101" pitchFamily="2" charset="-122"/>
                        </a:rPr>
                        <a:t>数据风控团队</a:t>
                      </a:r>
                      <a:endParaRPr lang="zh-CN" altLang="en-US" sz="900" b="1">
                        <a:solidFill>
                          <a:srgbClr val="FF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l">
                        <a:lnSpc>
                          <a:spcPct val="120000"/>
                        </a:lnSpc>
                        <a:buNone/>
                      </a:pPr>
                      <a:r>
                        <a:rPr lang="zh-CN" sz="900" dirty="0">
                          <a:solidFill>
                            <a:srgbClr val="000000"/>
                          </a:solidFill>
                          <a:latin typeface="Arial" panose="020B0604020202020204" pitchFamily="34" charset="0"/>
                          <a:ea typeface="宋体" panose="02010600030101010101" pitchFamily="2" charset="-122"/>
                          <a:sym typeface="+mn-ea"/>
                        </a:rPr>
                        <a:t>完善风险监测处置能力：①优化黑名单访问、漫游敏感区域模型；②新建一证多卡、批量实名监测模型；③新建无线上网类后向监测风险模型；④建设定向语音风险监测处置能力；⑤建设无线上网后向监测</a:t>
                      </a:r>
                      <a:endParaRPr lang="zh-CN" sz="900" dirty="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dirty="0">
                          <a:solidFill>
                            <a:srgbClr val="000000"/>
                          </a:solidFill>
                          <a:latin typeface="Arial" panose="020B0604020202020204" pitchFamily="34" charset="0"/>
                          <a:ea typeface="宋体" panose="02010600030101010101" pitchFamily="2" charset="-122"/>
                          <a:sym typeface="+mn-ea"/>
                        </a:rPr>
                        <a:t>11.28</a:t>
                      </a:r>
                      <a:r>
                        <a:rPr lang="zh-CN" altLang="en-US" sz="900" dirty="0">
                          <a:solidFill>
                            <a:srgbClr val="000000"/>
                          </a:solidFill>
                          <a:latin typeface="Arial" panose="020B0604020202020204" pitchFamily="34" charset="0"/>
                          <a:ea typeface="宋体" panose="02010600030101010101" pitchFamily="2" charset="-122"/>
                          <a:sym typeface="+mn-ea"/>
                        </a:rPr>
                        <a:t>日前完成需求</a:t>
                      </a:r>
                      <a:endParaRPr lang="zh-CN" altLang="en-US" sz="900" b="0" dirty="0">
                        <a:solidFill>
                          <a:srgbClr val="000000"/>
                        </a:solidFill>
                        <a:latin typeface="Arial" panose="020B0604020202020204" pitchFamily="34" charset="0"/>
                        <a:ea typeface="宋体" panose="02010600030101010101" pitchFamily="2" charset="-122"/>
                      </a:endParaRPr>
                    </a:p>
                    <a:p>
                      <a:pPr indent="0" algn="ctr">
                        <a:buNone/>
                      </a:pPr>
                      <a:r>
                        <a:rPr lang="zh-CN" sz="900" dirty="0">
                          <a:solidFill>
                            <a:srgbClr val="000000"/>
                          </a:solidFill>
                          <a:latin typeface="Arial" panose="020B0604020202020204" pitchFamily="34" charset="0"/>
                          <a:ea typeface="宋体" panose="02010600030101010101" pitchFamily="2" charset="-122"/>
                          <a:sym typeface="+mn-ea"/>
                        </a:rPr>
                        <a:t>12</a:t>
                      </a:r>
                      <a:r>
                        <a:rPr lang="en-US" altLang="zh-CN" sz="900" dirty="0">
                          <a:solidFill>
                            <a:srgbClr val="000000"/>
                          </a:solidFill>
                          <a:latin typeface="Arial" panose="020B0604020202020204" pitchFamily="34" charset="0"/>
                          <a:ea typeface="宋体" panose="02010600030101010101" pitchFamily="2" charset="-122"/>
                          <a:sym typeface="+mn-ea"/>
                        </a:rPr>
                        <a:t>.</a:t>
                      </a:r>
                      <a:r>
                        <a:rPr lang="zh-CN" sz="900" dirty="0">
                          <a:solidFill>
                            <a:srgbClr val="000000"/>
                          </a:solidFill>
                          <a:latin typeface="Arial" panose="020B0604020202020204" pitchFamily="34" charset="0"/>
                          <a:ea typeface="宋体" panose="02010600030101010101" pitchFamily="2" charset="-122"/>
                          <a:sym typeface="+mn-ea"/>
                        </a:rPr>
                        <a:t>31日研发上线</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525145">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完善系统管控能力：①</a:t>
                      </a:r>
                      <a:r>
                        <a:rPr lang="zh-CN" sz="900">
                          <a:solidFill>
                            <a:srgbClr val="000000"/>
                          </a:solidFill>
                          <a:latin typeface="Arial" panose="020B0604020202020204" pitchFamily="34" charset="0"/>
                          <a:ea typeface="宋体" panose="02010600030101010101" pitchFamily="2" charset="-122"/>
                          <a:sym typeface="+mn-ea"/>
                        </a:rPr>
                        <a:t>按照《物联网卡分类实名登记要求》，更新合规监测模型及合规分析相关能力；②更新安全管控模型、断卡模型等相关的模型规则；</a:t>
                      </a:r>
                      <a:endParaRPr lang="zh-CN" sz="90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dirty="0">
                          <a:solidFill>
                            <a:srgbClr val="000000"/>
                          </a:solidFill>
                          <a:latin typeface="Arial" panose="020B0604020202020204" pitchFamily="34" charset="0"/>
                          <a:ea typeface="宋体" panose="02010600030101010101" pitchFamily="2" charset="-122"/>
                          <a:sym typeface="+mn-ea"/>
                        </a:rPr>
                        <a:t>11.28</a:t>
                      </a:r>
                      <a:r>
                        <a:rPr lang="zh-CN" altLang="en-US" sz="900" dirty="0">
                          <a:solidFill>
                            <a:srgbClr val="000000"/>
                          </a:solidFill>
                          <a:latin typeface="Arial" panose="020B0604020202020204" pitchFamily="34" charset="0"/>
                          <a:ea typeface="宋体" panose="02010600030101010101" pitchFamily="2" charset="-122"/>
                          <a:sym typeface="+mn-ea"/>
                        </a:rPr>
                        <a:t>日前完成需求</a:t>
                      </a:r>
                      <a:endParaRPr lang="zh-CN" altLang="en-US" sz="900" b="0" dirty="0">
                        <a:solidFill>
                          <a:srgbClr val="000000"/>
                        </a:solidFill>
                        <a:latin typeface="Arial" panose="020B0604020202020204" pitchFamily="34" charset="0"/>
                        <a:ea typeface="宋体" panose="02010600030101010101" pitchFamily="2" charset="-122"/>
                      </a:endParaRPr>
                    </a:p>
                    <a:p>
                      <a:pPr indent="0" algn="ctr">
                        <a:buNone/>
                      </a:pPr>
                      <a:r>
                        <a:rPr lang="zh-CN" sz="900" dirty="0">
                          <a:solidFill>
                            <a:srgbClr val="000000"/>
                          </a:solidFill>
                          <a:latin typeface="Arial" panose="020B0604020202020204" pitchFamily="34" charset="0"/>
                          <a:ea typeface="宋体" panose="02010600030101010101" pitchFamily="2" charset="-122"/>
                          <a:sym typeface="+mn-ea"/>
                        </a:rPr>
                        <a:t>12</a:t>
                      </a:r>
                      <a:r>
                        <a:rPr lang="en-US" altLang="zh-CN" sz="900" dirty="0">
                          <a:solidFill>
                            <a:srgbClr val="000000"/>
                          </a:solidFill>
                          <a:latin typeface="Arial" panose="020B0604020202020204" pitchFamily="34" charset="0"/>
                          <a:ea typeface="宋体" panose="02010600030101010101" pitchFamily="2" charset="-122"/>
                          <a:sym typeface="+mn-ea"/>
                        </a:rPr>
                        <a:t>.</a:t>
                      </a:r>
                      <a:r>
                        <a:rPr lang="zh-CN" sz="900" dirty="0">
                          <a:solidFill>
                            <a:srgbClr val="000000"/>
                          </a:solidFill>
                          <a:latin typeface="Arial" panose="020B0604020202020204" pitchFamily="34" charset="0"/>
                          <a:ea typeface="宋体" panose="02010600030101010101" pitchFamily="2" charset="-122"/>
                          <a:sym typeface="+mn-ea"/>
                        </a:rPr>
                        <a:t>31日研发上线</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525145">
                <a:tc vMerge="1">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noFill/>
                  </a:tcPr>
                </a:tc>
                <a:tc>
                  <a:txBody>
                    <a:bodyPr/>
                    <a:lstStyle/>
                    <a:p>
                      <a:pPr indent="0" algn="l">
                        <a:buNone/>
                      </a:pPr>
                      <a:r>
                        <a:rPr lang="zh-CN" altLang="en-US" sz="900">
                          <a:solidFill>
                            <a:srgbClr val="000000"/>
                          </a:solidFill>
                          <a:latin typeface="Arial" panose="020B0604020202020204" pitchFamily="34" charset="0"/>
                          <a:ea typeface="宋体" panose="02010600030101010101" pitchFamily="2" charset="-122"/>
                          <a:sym typeface="+mn-ea"/>
                        </a:rPr>
                        <a:t>新增数据上报：</a:t>
                      </a:r>
                      <a:r>
                        <a:rPr lang="zh-CN" sz="900">
                          <a:solidFill>
                            <a:srgbClr val="000000"/>
                          </a:solidFill>
                          <a:latin typeface="Arial" panose="020B0604020202020204" pitchFamily="34" charset="0"/>
                          <a:ea typeface="宋体" panose="02010600030101010101" pitchFamily="2" charset="-122"/>
                          <a:sym typeface="+mn-ea"/>
                        </a:rPr>
                        <a:t>风险监测数据调整、新建数据接口（合同上报、流量白名单审批流等）</a:t>
                      </a:r>
                      <a:endParaRPr lang="zh-CN" altLang="en-US" sz="90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a:solidFill>
                            <a:srgbClr val="000000"/>
                          </a:solidFill>
                          <a:latin typeface="Arial" panose="020B0604020202020204" pitchFamily="34" charset="0"/>
                          <a:ea typeface="宋体" panose="02010600030101010101" pitchFamily="2" charset="-122"/>
                          <a:sym typeface="+mn-ea"/>
                        </a:rPr>
                        <a:t>11.30</a:t>
                      </a:r>
                      <a:r>
                        <a:rPr lang="zh-CN" altLang="en-US" sz="900">
                          <a:solidFill>
                            <a:srgbClr val="000000"/>
                          </a:solidFill>
                          <a:latin typeface="Arial" panose="020B0604020202020204" pitchFamily="34" charset="0"/>
                          <a:ea typeface="宋体" panose="02010600030101010101" pitchFamily="2" charset="-122"/>
                          <a:sym typeface="+mn-ea"/>
                        </a:rPr>
                        <a:t>日前完成需求</a:t>
                      </a:r>
                      <a:endParaRPr lang="zh-CN" altLang="en-US" sz="900" b="0">
                        <a:solidFill>
                          <a:srgbClr val="000000"/>
                        </a:solidFill>
                        <a:latin typeface="Arial" panose="020B0604020202020204" pitchFamily="34" charset="0"/>
                        <a:ea typeface="宋体" panose="02010600030101010101" pitchFamily="2" charset="-122"/>
                      </a:endParaRPr>
                    </a:p>
                    <a:p>
                      <a:pPr indent="0" algn="ctr">
                        <a:buNone/>
                      </a:pPr>
                      <a:r>
                        <a:rPr lang="zh-CN" sz="900">
                          <a:solidFill>
                            <a:srgbClr val="000000"/>
                          </a:solidFill>
                          <a:latin typeface="Arial" panose="020B0604020202020204" pitchFamily="34" charset="0"/>
                          <a:ea typeface="宋体" panose="02010600030101010101" pitchFamily="2" charset="-122"/>
                          <a:sym typeface="+mn-ea"/>
                        </a:rPr>
                        <a:t>12</a:t>
                      </a:r>
                      <a:r>
                        <a:rPr lang="en-US" altLang="zh-CN" sz="900">
                          <a:solidFill>
                            <a:srgbClr val="000000"/>
                          </a:solidFill>
                          <a:latin typeface="Arial" panose="020B0604020202020204" pitchFamily="34" charset="0"/>
                          <a:ea typeface="宋体" panose="02010600030101010101" pitchFamily="2" charset="-122"/>
                          <a:sym typeface="+mn-ea"/>
                        </a:rPr>
                        <a:t>.</a:t>
                      </a:r>
                      <a:r>
                        <a:rPr lang="zh-CN" sz="900">
                          <a:solidFill>
                            <a:srgbClr val="000000"/>
                          </a:solidFill>
                          <a:latin typeface="Arial" panose="020B0604020202020204" pitchFamily="34" charset="0"/>
                          <a:ea typeface="宋体" panose="02010600030101010101" pitchFamily="2" charset="-122"/>
                          <a:sym typeface="+mn-ea"/>
                        </a:rPr>
                        <a:t>31日研发上线</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78460">
                <a:tc>
                  <a:txBody>
                    <a:bodyPr/>
                    <a:lstStyle/>
                    <a:p>
                      <a:pPr indent="0" algn="ctr">
                        <a:buNone/>
                      </a:pPr>
                      <a:r>
                        <a:rPr lang="zh-CN" altLang="en-US" sz="900" b="1">
                          <a:solidFill>
                            <a:srgbClr val="FF0000"/>
                          </a:solidFill>
                          <a:latin typeface="Arial" panose="020B0604020202020204" pitchFamily="34" charset="0"/>
                          <a:ea typeface="宋体" panose="02010600030101010101" pitchFamily="2" charset="-122"/>
                        </a:rPr>
                        <a:t>网络团队</a:t>
                      </a:r>
                      <a:endParaRPr lang="zh-CN" altLang="en-US" sz="900" b="1">
                        <a:solidFill>
                          <a:srgbClr val="FF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l">
                        <a:buNone/>
                      </a:pPr>
                      <a:r>
                        <a:rPr lang="zh-CN" altLang="en-US" sz="900" b="0">
                          <a:solidFill>
                            <a:srgbClr val="000000"/>
                          </a:solidFill>
                          <a:latin typeface="Arial" panose="020B0604020202020204" pitchFamily="34" charset="0"/>
                          <a:ea typeface="宋体" panose="02010600030101010101" pitchFamily="2" charset="-122"/>
                        </a:rPr>
                        <a:t>定向流量白名单审核报备流程需求、方案编写，协同</a:t>
                      </a:r>
                      <a:r>
                        <a:rPr lang="en-US" altLang="zh-CN" sz="900" b="0">
                          <a:solidFill>
                            <a:srgbClr val="000000"/>
                          </a:solidFill>
                          <a:latin typeface="Arial" panose="020B0604020202020204" pitchFamily="34" charset="0"/>
                          <a:ea typeface="宋体" panose="02010600030101010101" pitchFamily="2" charset="-122"/>
                        </a:rPr>
                        <a:t>IT</a:t>
                      </a:r>
                      <a:r>
                        <a:rPr lang="zh-CN" altLang="en-US" sz="900" b="0">
                          <a:solidFill>
                            <a:srgbClr val="000000"/>
                          </a:solidFill>
                          <a:latin typeface="Arial" panose="020B0604020202020204" pitchFamily="34" charset="0"/>
                          <a:ea typeface="宋体" panose="02010600030101010101" pitchFamily="2" charset="-122"/>
                        </a:rPr>
                        <a:t>公司集客大厅上线功能</a:t>
                      </a:r>
                      <a:endParaRPr lang="zh-CN" altLang="en-US"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dirty="0">
                          <a:solidFill>
                            <a:srgbClr val="000000"/>
                          </a:solidFill>
                          <a:latin typeface="Arial" panose="020B0604020202020204" pitchFamily="34" charset="0"/>
                          <a:ea typeface="宋体" panose="02010600030101010101" pitchFamily="2" charset="-122"/>
                          <a:sym typeface="+mn-ea"/>
                        </a:rPr>
                        <a:t>11.20</a:t>
                      </a:r>
                      <a:r>
                        <a:rPr lang="zh-CN" altLang="en-US" sz="900" dirty="0">
                          <a:solidFill>
                            <a:srgbClr val="000000"/>
                          </a:solidFill>
                          <a:latin typeface="Arial" panose="020B0604020202020204" pitchFamily="34" charset="0"/>
                          <a:ea typeface="宋体" panose="02010600030101010101" pitchFamily="2" charset="-122"/>
                          <a:sym typeface="+mn-ea"/>
                        </a:rPr>
                        <a:t>日已完成需求</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77825">
                <a:tc rowSpan="2">
                  <a:txBody>
                    <a:bodyPr/>
                    <a:lstStyle/>
                    <a:p>
                      <a:pPr indent="0" algn="ctr">
                        <a:buNone/>
                      </a:pPr>
                      <a:r>
                        <a:rPr lang="en-US" altLang="zh-CN" sz="900" b="1">
                          <a:solidFill>
                            <a:srgbClr val="FF0000"/>
                          </a:solidFill>
                          <a:latin typeface="Arial" panose="020B0604020202020204" pitchFamily="34" charset="0"/>
                          <a:ea typeface="宋体" panose="02010600030101010101" pitchFamily="2" charset="-122"/>
                        </a:rPr>
                        <a:t>OneLink</a:t>
                      </a:r>
                      <a:r>
                        <a:rPr lang="zh-CN" altLang="en-US" sz="900" b="1">
                          <a:solidFill>
                            <a:srgbClr val="FF0000"/>
                          </a:solidFill>
                          <a:latin typeface="Arial" panose="020B0604020202020204" pitchFamily="34" charset="0"/>
                          <a:ea typeface="宋体" panose="02010600030101010101" pitchFamily="2" charset="-122"/>
                        </a:rPr>
                        <a:t>团队</a:t>
                      </a:r>
                      <a:endParaRPr lang="zh-CN" altLang="en-US" sz="900" b="1">
                        <a:solidFill>
                          <a:srgbClr val="FF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algn="l">
                        <a:buClrTx/>
                        <a:buSzTx/>
                        <a:buFontTx/>
                        <a:buNone/>
                      </a:pPr>
                      <a:r>
                        <a:rPr lang="zh-CN" altLang="en-US" sz="900">
                          <a:solidFill>
                            <a:srgbClr val="000000"/>
                          </a:solidFill>
                          <a:latin typeface="Arial" panose="020B0604020202020204" pitchFamily="34" charset="0"/>
                          <a:ea typeface="宋体" panose="02010600030101010101" pitchFamily="2" charset="-122"/>
                          <a:sym typeface="+mn-ea"/>
                        </a:rPr>
                        <a:t>签约场景、定向语音白名单适应性优化，搭载销售标识同步与接收，搭载销售单位用户实名登记</a:t>
                      </a:r>
                      <a:endParaRPr lang="zh-CN" altLang="en-US" sz="900" b="0">
                        <a:solidFill>
                          <a:srgbClr val="000000"/>
                        </a:solidFill>
                        <a:latin typeface="Arial" panose="020B0604020202020204" pitchFamily="34" charset="0"/>
                        <a:ea typeface="宋体" panose="02010600030101010101" pitchFamily="2" charset="-122"/>
                        <a:sym typeface="+mn-ea"/>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dirty="0">
                          <a:solidFill>
                            <a:srgbClr val="000000"/>
                          </a:solidFill>
                          <a:latin typeface="Arial" panose="020B0604020202020204" pitchFamily="34" charset="0"/>
                          <a:ea typeface="宋体" panose="02010600030101010101" pitchFamily="2" charset="-122"/>
                          <a:sym typeface="+mn-ea"/>
                        </a:rPr>
                        <a:t>11.28</a:t>
                      </a:r>
                      <a:r>
                        <a:rPr lang="zh-CN" altLang="en-US" sz="900" dirty="0">
                          <a:solidFill>
                            <a:srgbClr val="000000"/>
                          </a:solidFill>
                          <a:latin typeface="Arial" panose="020B0604020202020204" pitchFamily="34" charset="0"/>
                          <a:ea typeface="宋体" panose="02010600030101010101" pitchFamily="2" charset="-122"/>
                          <a:sym typeface="+mn-ea"/>
                        </a:rPr>
                        <a:t>日前完成需求</a:t>
                      </a:r>
                      <a:endParaRPr lang="zh-CN" altLang="en-US" sz="900" b="0" dirty="0">
                        <a:solidFill>
                          <a:srgbClr val="000000"/>
                        </a:solidFill>
                        <a:latin typeface="Arial" panose="020B0604020202020204" pitchFamily="34" charset="0"/>
                        <a:ea typeface="宋体" panose="02010600030101010101" pitchFamily="2" charset="-122"/>
                      </a:endParaRPr>
                    </a:p>
                    <a:p>
                      <a:pPr indent="0" algn="ctr">
                        <a:buNone/>
                      </a:pPr>
                      <a:r>
                        <a:rPr lang="zh-CN" sz="900" dirty="0">
                          <a:solidFill>
                            <a:srgbClr val="000000"/>
                          </a:solidFill>
                          <a:latin typeface="Arial" panose="020B0604020202020204" pitchFamily="34" charset="0"/>
                          <a:ea typeface="宋体" panose="02010600030101010101" pitchFamily="2" charset="-122"/>
                          <a:sym typeface="+mn-ea"/>
                        </a:rPr>
                        <a:t>12</a:t>
                      </a:r>
                      <a:r>
                        <a:rPr lang="en-US" altLang="zh-CN" sz="900" dirty="0">
                          <a:solidFill>
                            <a:srgbClr val="000000"/>
                          </a:solidFill>
                          <a:latin typeface="Arial" panose="020B0604020202020204" pitchFamily="34" charset="0"/>
                          <a:ea typeface="宋体" panose="02010600030101010101" pitchFamily="2" charset="-122"/>
                          <a:sym typeface="+mn-ea"/>
                        </a:rPr>
                        <a:t>.</a:t>
                      </a:r>
                      <a:r>
                        <a:rPr lang="zh-CN" sz="900" dirty="0">
                          <a:solidFill>
                            <a:srgbClr val="000000"/>
                          </a:solidFill>
                          <a:latin typeface="Arial" panose="020B0604020202020204" pitchFamily="34" charset="0"/>
                          <a:ea typeface="宋体" panose="02010600030101010101" pitchFamily="2" charset="-122"/>
                          <a:sym typeface="+mn-ea"/>
                        </a:rPr>
                        <a:t>31日研发上线</a:t>
                      </a:r>
                      <a:endParaRPr lang="en-US" altLang="zh-CN"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377825">
                <a:tc vMerge="1">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l">
                        <a:buNone/>
                      </a:pPr>
                      <a:r>
                        <a:rPr lang="zh-CN" sz="900" b="0">
                          <a:solidFill>
                            <a:srgbClr val="000000"/>
                          </a:solidFill>
                          <a:latin typeface="Arial" panose="020B0604020202020204" pitchFamily="34" charset="0"/>
                          <a:ea typeface="宋体" panose="02010600030101010101" pitchFamily="2" charset="-122"/>
                        </a:rPr>
                        <a:t>无线上网认证：建设无线上网认证服务</a:t>
                      </a:r>
                      <a:endParaRPr lang="zh-CN" sz="900" b="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zh-CN" sz="900" dirty="0">
                          <a:solidFill>
                            <a:srgbClr val="000000"/>
                          </a:solidFill>
                          <a:latin typeface="Arial" panose="020B0604020202020204" pitchFamily="34" charset="0"/>
                          <a:ea typeface="宋体" panose="02010600030101010101" pitchFamily="2" charset="-122"/>
                          <a:sym typeface="+mn-ea"/>
                        </a:rPr>
                        <a:t>11.30</a:t>
                      </a:r>
                      <a:r>
                        <a:rPr lang="zh-CN" altLang="en-US" sz="900" dirty="0">
                          <a:solidFill>
                            <a:srgbClr val="000000"/>
                          </a:solidFill>
                          <a:latin typeface="Arial" panose="020B0604020202020204" pitchFamily="34" charset="0"/>
                          <a:ea typeface="宋体" panose="02010600030101010101" pitchFamily="2" charset="-122"/>
                          <a:sym typeface="+mn-ea"/>
                        </a:rPr>
                        <a:t>日前完成需求</a:t>
                      </a:r>
                      <a:endParaRPr lang="zh-CN" altLang="en-US" sz="900" b="0" dirty="0">
                        <a:solidFill>
                          <a:srgbClr val="000000"/>
                        </a:solidFill>
                        <a:latin typeface="Arial" panose="020B0604020202020204" pitchFamily="34" charset="0"/>
                        <a:ea typeface="宋体" panose="02010600030101010101" pitchFamily="2" charset="-122"/>
                      </a:endParaRPr>
                    </a:p>
                    <a:p>
                      <a:pPr indent="0" algn="ctr">
                        <a:buNone/>
                      </a:pPr>
                      <a:r>
                        <a:rPr lang="zh-CN" sz="900" dirty="0">
                          <a:solidFill>
                            <a:srgbClr val="000000"/>
                          </a:solidFill>
                          <a:latin typeface="Arial" panose="020B0604020202020204" pitchFamily="34" charset="0"/>
                          <a:ea typeface="宋体" panose="02010600030101010101" pitchFamily="2" charset="-122"/>
                          <a:sym typeface="+mn-ea"/>
                        </a:rPr>
                        <a:t>12</a:t>
                      </a:r>
                      <a:r>
                        <a:rPr lang="en-US" altLang="zh-CN" sz="900" dirty="0">
                          <a:solidFill>
                            <a:srgbClr val="000000"/>
                          </a:solidFill>
                          <a:latin typeface="Arial" panose="020B0604020202020204" pitchFamily="34" charset="0"/>
                          <a:ea typeface="宋体" panose="02010600030101010101" pitchFamily="2" charset="-122"/>
                          <a:sym typeface="+mn-ea"/>
                        </a:rPr>
                        <a:t>.</a:t>
                      </a:r>
                      <a:r>
                        <a:rPr lang="zh-CN" sz="900" dirty="0">
                          <a:solidFill>
                            <a:srgbClr val="000000"/>
                          </a:solidFill>
                          <a:latin typeface="Arial" panose="020B0604020202020204" pitchFamily="34" charset="0"/>
                          <a:ea typeface="宋体" panose="02010600030101010101" pitchFamily="2" charset="-122"/>
                          <a:sym typeface="+mn-ea"/>
                        </a:rPr>
                        <a:t>31日研发上线</a:t>
                      </a:r>
                      <a:endParaRPr lang="zh-CN" altLang="en-US" sz="900" b="0" dirty="0">
                        <a:solidFill>
                          <a:srgbClr val="000000"/>
                        </a:solidFill>
                        <a:latin typeface="Arial" panose="020B0604020202020204" pitchFamily="34" charset="0"/>
                        <a:ea typeface="宋体" panose="02010600030101010101" pitchFamily="2" charset="-122"/>
                      </a:endParaRPr>
                    </a:p>
                  </a:txBody>
                  <a:tcPr marL="12700" marR="12700" marT="1270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困难与风险</a:t>
            </a:r>
            <a:endParaRPr kumimoji="0" lang="en-US" altLang="zh-CN" sz="2400" b="1" i="0" u="none" strike="noStrike" kern="1200" cap="none" spc="0" normalizeH="0" baseline="0" noProof="0" dirty="0">
              <a:ln>
                <a:noFill/>
              </a:ln>
              <a:solidFill>
                <a:srgbClr val="C0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5" name="文本框 4"/>
          <p:cNvSpPr txBox="1"/>
          <p:nvPr/>
        </p:nvSpPr>
        <p:spPr>
          <a:xfrm>
            <a:off x="718185" y="1168400"/>
            <a:ext cx="9972675" cy="4144645"/>
          </a:xfrm>
          <a:prstGeom prst="rect">
            <a:avLst/>
          </a:prstGeom>
        </p:spPr>
        <p:txBody>
          <a:bodyPr wrap="square">
            <a:noAutofit/>
          </a:bodyPr>
          <a:lstStyle/>
          <a:p>
            <a:pPr marL="285750" indent="-285750" algn="l" fontAlgn="auto">
              <a:lnSpc>
                <a:spcPct val="170000"/>
              </a:lnSpc>
              <a:buFont typeface="Wingdings" panose="05000000000000000000" charset="0"/>
              <a:buChar char="Ø"/>
            </a:pPr>
            <a:r>
              <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rPr>
              <a:t>风险监测模型改造风险：</a:t>
            </a:r>
            <a:endPar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gn="l" fontAlgn="auto">
              <a:lnSpc>
                <a:spcPct val="170000"/>
              </a:lnSpc>
            </a:pPr>
            <a:r>
              <a:rPr lang="zh-CN" altLang="en-US" sz="1600">
                <a:solidFill>
                  <a:schemeClr val="tx1"/>
                </a:solidFill>
                <a:latin typeface="微软雅黑" panose="020B0503020204020204" charset="-122"/>
                <a:ea typeface="微软雅黑" panose="020B0503020204020204" charset="-122"/>
                <a:cs typeface="微软雅黑" panose="020B0503020204020204" charset="-122"/>
                <a:sym typeface="+mn-ea"/>
              </a:rPr>
              <a:t>风险监测模型改造需信息技术中心提供数据支撑，涉及物联卡开户数据中流量类型、证件号码等字段，数据接入延迟将影响改造时间进度，目前正在推进</a:t>
            </a:r>
            <a:r>
              <a:rPr lang="zh-CN" altLang="en-US" sz="1600">
                <a:latin typeface="微软雅黑" panose="020B0503020204020204" charset="-122"/>
                <a:ea typeface="微软雅黑" panose="020B0503020204020204" charset="-122"/>
                <a:cs typeface="微软雅黑" panose="020B0503020204020204" charset="-122"/>
                <a:sym typeface="+mn-ea"/>
              </a:rPr>
              <a:t>信息技术中心大数据制定相应的数据同步方案。</a:t>
            </a:r>
            <a:endParaRPr lang="zh-CN" altLang="en-US" sz="160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gn="l" fontAlgn="auto">
              <a:lnSpc>
                <a:spcPct val="170000"/>
              </a:lnSpc>
              <a:buFont typeface="Wingdings" panose="05000000000000000000" charset="0"/>
              <a:buChar char="Ø"/>
            </a:pPr>
            <a:r>
              <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rPr>
              <a:t>新增数据报送风险： </a:t>
            </a:r>
            <a:endPar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gn="l" fontAlgn="auto">
              <a:lnSpc>
                <a:spcPct val="170000"/>
              </a:lnSpc>
            </a:pPr>
            <a:r>
              <a:rPr lang="zh-CN" altLang="en-US" sz="1600">
                <a:solidFill>
                  <a:schemeClr val="tx1"/>
                </a:solidFill>
                <a:latin typeface="微软雅黑" panose="020B0503020204020204" charset="-122"/>
                <a:ea typeface="微软雅黑" panose="020B0503020204020204" charset="-122"/>
                <a:cs typeface="微软雅黑" panose="020B0503020204020204" charset="-122"/>
                <a:sym typeface="+mn-ea"/>
              </a:rPr>
              <a:t>新增数据报送依赖</a:t>
            </a:r>
            <a:r>
              <a:rPr lang="zh-CN" altLang="en-US" sz="1600">
                <a:latin typeface="微软雅黑" panose="020B0503020204020204" charset="-122"/>
                <a:ea typeface="微软雅黑" panose="020B0503020204020204" charset="-122"/>
                <a:cs typeface="微软雅黑" panose="020B0503020204020204" charset="-122"/>
                <a:sym typeface="+mn-ea"/>
              </a:rPr>
              <a:t>信息技术中心建设进度，需等待信息技术中心</a:t>
            </a:r>
            <a:r>
              <a:rPr lang="zh-CN" altLang="en-US" sz="1600">
                <a:solidFill>
                  <a:schemeClr val="tx1"/>
                </a:solidFill>
                <a:latin typeface="微软雅黑" panose="020B0503020204020204" charset="-122"/>
                <a:ea typeface="微软雅黑" panose="020B0503020204020204" charset="-122"/>
                <a:cs typeface="微软雅黑" panose="020B0503020204020204" charset="-122"/>
                <a:sym typeface="+mn-ea"/>
              </a:rPr>
              <a:t>提供新增定向白名单报备、签约场景割接等重要数据，才能进行相关能力的改造上线。目前正在跟进</a:t>
            </a:r>
            <a:r>
              <a:rPr lang="zh-CN" altLang="en-US" sz="1600">
                <a:latin typeface="微软雅黑" panose="020B0503020204020204" charset="-122"/>
                <a:ea typeface="微软雅黑" panose="020B0503020204020204" charset="-122"/>
                <a:cs typeface="微软雅黑" panose="020B0503020204020204" charset="-122"/>
                <a:sym typeface="+mn-ea"/>
              </a:rPr>
              <a:t>信息技术中心研发计划，确保及时完成能力对接。</a:t>
            </a:r>
            <a:endParaRPr lang="zh-CN" altLang="en-US" sz="1600">
              <a:solidFill>
                <a:schemeClr val="tx1"/>
              </a:solidFill>
              <a:latin typeface="微软雅黑" panose="020B0503020204020204" charset="-122"/>
              <a:ea typeface="微软雅黑" panose="020B0503020204020204" charset="-122"/>
              <a:cs typeface="微软雅黑" panose="020B0503020204020204" charset="-122"/>
              <a:sym typeface="+mn-ea"/>
            </a:endParaRPr>
          </a:p>
          <a:p>
            <a:pPr marL="285750" indent="-285750" algn="l" fontAlgn="auto">
              <a:lnSpc>
                <a:spcPct val="170000"/>
              </a:lnSpc>
              <a:buFont typeface="Wingdings" panose="05000000000000000000" charset="0"/>
              <a:buChar char="Ø"/>
            </a:pPr>
            <a:r>
              <a:rPr lang="en-US" altLang="zh-CN" sz="1600" b="1">
                <a:solidFill>
                  <a:srgbClr val="C00000"/>
                </a:solidFill>
                <a:latin typeface="微软雅黑" panose="020B0503020204020204" charset="-122"/>
                <a:ea typeface="微软雅黑" panose="020B0503020204020204" charset="-122"/>
                <a:cs typeface="微软雅黑" panose="020B0503020204020204" charset="-122"/>
                <a:sym typeface="+mn-ea"/>
              </a:rPr>
              <a:t>数据一致性风险</a:t>
            </a:r>
            <a:r>
              <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rPr>
              <a:t>：</a:t>
            </a:r>
            <a:endParaRPr lang="zh-CN" altLang="en-US" sz="1600" b="1">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gn="l" fontAlgn="auto">
              <a:lnSpc>
                <a:spcPct val="170000"/>
              </a:lnSpc>
              <a:buFont typeface="Wingdings" panose="05000000000000000000" charset="0"/>
              <a:buNone/>
            </a:pPr>
            <a:r>
              <a:rPr lang="zh-CN" altLang="en-US" sz="1600">
                <a:latin typeface="微软雅黑" panose="020B0503020204020204" charset="-122"/>
                <a:ea typeface="微软雅黑" panose="020B0503020204020204" charset="-122"/>
                <a:cs typeface="微软雅黑" panose="020B0503020204020204" charset="-122"/>
                <a:sym typeface="+mn-ea"/>
              </a:rPr>
              <a:t>监测结果存在数据一致性风险，新版要求改造完成后，信通院将把相关管控能力切换到反诈大平台二期，由于反诈大平台二期数据涉及多个报送主体（开户数据：信息技术中心，上网日志</a:t>
            </a:r>
            <a:r>
              <a:rPr lang="en-US" altLang="zh-CN" sz="1600">
                <a:latin typeface="微软雅黑" panose="020B0503020204020204" charset="-122"/>
                <a:ea typeface="微软雅黑" panose="020B0503020204020204" charset="-122"/>
                <a:cs typeface="微软雅黑" panose="020B0503020204020204" charset="-122"/>
                <a:sym typeface="+mn-ea"/>
              </a:rPr>
              <a:t>&amp;</a:t>
            </a:r>
            <a:r>
              <a:rPr lang="zh-CN" altLang="en-US" sz="1600">
                <a:latin typeface="微软雅黑" panose="020B0503020204020204" charset="-122"/>
                <a:ea typeface="微软雅黑" panose="020B0503020204020204" charset="-122"/>
                <a:cs typeface="微软雅黑" panose="020B0503020204020204" charset="-122"/>
                <a:sym typeface="+mn-ea"/>
              </a:rPr>
              <a:t>话单数据：省公司，监测结果：物联网公司），存在不一致风险。</a:t>
            </a:r>
            <a:endParaRPr lang="zh-CN" altLang="en-US" sz="1600">
              <a:solidFill>
                <a:schemeClr val="tx1"/>
              </a:solidFill>
              <a:latin typeface="微软雅黑" panose="020B0503020204020204" charset="-122"/>
              <a:ea typeface="微软雅黑" panose="020B0503020204020204" charset="-122"/>
              <a:cs typeface="微软雅黑" panose="020B0503020204020204" charset="-122"/>
              <a:sym typeface="+mn-ea"/>
            </a:endParaRPr>
          </a:p>
          <a:p>
            <a:pPr marL="285750" indent="-285750" algn="l" fontAlgn="auto">
              <a:lnSpc>
                <a:spcPct val="150000"/>
              </a:lnSpc>
              <a:buFont typeface="Wingdings" panose="05000000000000000000" charset="0"/>
              <a:buChar char="Ø"/>
            </a:pPr>
            <a:endParaRPr lang="zh-CN" altLang="en-US" sz="1600">
              <a:solidFill>
                <a:srgbClr val="C0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智联未来2"/>
          <p:cNvPicPr>
            <a:picLocks noChangeAspect="1"/>
          </p:cNvPicPr>
          <p:nvPr/>
        </p:nvPicPr>
        <p:blipFill>
          <a:blip r:embed="rId1"/>
          <a:stretch>
            <a:fillRect/>
          </a:stretch>
        </p:blipFill>
        <p:spPr>
          <a:xfrm>
            <a:off x="0" y="0"/>
            <a:ext cx="12192000" cy="6858000"/>
          </a:xfrm>
          <a:prstGeom prst="rect">
            <a:avLst/>
          </a:prstGeom>
        </p:spPr>
      </p:pic>
      <p:pic>
        <p:nvPicPr>
          <p:cNvPr id="5" name="图片 4"/>
          <p:cNvPicPr>
            <a:picLocks noChangeAspect="1"/>
          </p:cNvPicPr>
          <p:nvPr userDrawn="1"/>
        </p:nvPicPr>
        <p:blipFill>
          <a:blip r:embed="rId2"/>
          <a:stretch>
            <a:fillRect/>
          </a:stretch>
        </p:blipFill>
        <p:spPr>
          <a:xfrm>
            <a:off x="381000" y="365587"/>
            <a:ext cx="1785035" cy="288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208915" y="1161415"/>
            <a:ext cx="11377295" cy="527875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附：文件</a:t>
            </a: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 </a:t>
            </a:r>
            <a:endPar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96900" y="2575185"/>
            <a:ext cx="10784840" cy="2311005"/>
            <a:chOff x="742" y="7894"/>
            <a:chExt cx="16984" cy="2002"/>
          </a:xfrm>
        </p:grpSpPr>
        <p:sp>
          <p:nvSpPr>
            <p:cNvPr id="121" name="文本框 120"/>
            <p:cNvSpPr txBox="1"/>
            <p:nvPr>
              <p:custDataLst>
                <p:tags r:id="rId1"/>
              </p:custDataLst>
            </p:nvPr>
          </p:nvSpPr>
          <p:spPr>
            <a:xfrm>
              <a:off x="1718" y="7894"/>
              <a:ext cx="2652" cy="377"/>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600" b="1" dirty="0">
                  <a:solidFill>
                    <a:srgbClr val="008CFF"/>
                  </a:solidFill>
                  <a:latin typeface="微软雅黑" panose="020B0503020204020204" charset="-122"/>
                  <a:ea typeface="微软雅黑" panose="020B0503020204020204" charset="-122"/>
                  <a:sym typeface="+mn-ea"/>
                </a:rPr>
                <a:t>变化内容</a:t>
              </a:r>
              <a:endParaRPr lang="zh-CN" altLang="en-US" sz="16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7894"/>
              <a:ext cx="3499" cy="292"/>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600" b="1" dirty="0">
                  <a:solidFill>
                    <a:srgbClr val="008CFF"/>
                  </a:solidFill>
                  <a:latin typeface="微软雅黑" panose="020B0503020204020204" charset="-122"/>
                  <a:ea typeface="微软雅黑" panose="020B0503020204020204" charset="-122"/>
                  <a:sym typeface="+mn-ea"/>
                </a:rPr>
                <a:t>涉及的对应工作</a:t>
              </a:r>
              <a:endParaRPr lang="zh-CN" altLang="en-US" sz="16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5901" y="8398"/>
              <a:ext cx="6628" cy="1422"/>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公司完成系统调整：</a:t>
              </a:r>
              <a:endParaRPr lang="zh-CN" altLang="en-US" sz="1200" dirty="0">
                <a:latin typeface="微软雅黑" panose="020B0503020204020204" charset="-122"/>
                <a:ea typeface="微软雅黑" panose="020B0503020204020204" charset="-122"/>
                <a:sym typeface="+mn-ea"/>
              </a:endParaRPr>
            </a:p>
            <a:p>
              <a:pPr indent="0">
                <a:lnSpc>
                  <a:spcPct val="140000"/>
                </a:lnSpc>
                <a:spcBef>
                  <a:spcPts val="0"/>
                </a:spcBef>
                <a:spcAft>
                  <a:spcPts val="0"/>
                </a:spcAft>
                <a:buFont typeface="Wingdings" panose="05000000000000000000" charset="0"/>
                <a:buNone/>
              </a:pPr>
              <a:r>
                <a:rPr lang="zh-CN" altLang="en-US" sz="1200" dirty="0">
                  <a:latin typeface="微软雅黑" panose="020B0503020204020204" charset="-122"/>
                  <a:ea typeface="微软雅黑" panose="020B0503020204020204" charset="-122"/>
                  <a:sym typeface="+mn-ea"/>
                </a:rPr>
                <a:t>①</a:t>
              </a:r>
              <a:r>
                <a:rPr lang="en-US" altLang="zh-CN" sz="1200" dirty="0">
                  <a:latin typeface="微软雅黑" panose="020B0503020204020204" charset="-122"/>
                  <a:ea typeface="微软雅黑" panose="020B0503020204020204" charset="-122"/>
                  <a:sym typeface="+mn-ea"/>
                </a:rPr>
                <a:t>根据新的物联卡行业场景目录调整物联卡的签约场景</a:t>
              </a:r>
              <a:r>
                <a:rPr lang="zh-CN" altLang="en-US" sz="1200" dirty="0">
                  <a:latin typeface="微软雅黑" panose="020B0503020204020204" charset="-122"/>
                  <a:ea typeface="微软雅黑" panose="020B0503020204020204" charset="-122"/>
                  <a:sym typeface="+mn-ea"/>
                </a:rPr>
                <a:t>；</a:t>
              </a:r>
              <a:endParaRPr lang="zh-CN" altLang="en-US" sz="1200" dirty="0">
                <a:latin typeface="微软雅黑" panose="020B0503020204020204" charset="-122"/>
                <a:ea typeface="微软雅黑" panose="020B0503020204020204" charset="-122"/>
                <a:sym typeface="+mn-ea"/>
              </a:endParaRPr>
            </a:p>
            <a:p>
              <a:pPr indent="0">
                <a:lnSpc>
                  <a:spcPct val="140000"/>
                </a:lnSpc>
                <a:spcBef>
                  <a:spcPts val="0"/>
                </a:spcBef>
                <a:spcAft>
                  <a:spcPts val="0"/>
                </a:spcAft>
                <a:buFont typeface="Wingdings" panose="05000000000000000000" charset="0"/>
                <a:buNone/>
              </a:pPr>
              <a:r>
                <a:rPr lang="zh-CN" altLang="en-US" sz="1200" dirty="0">
                  <a:latin typeface="微软雅黑" panose="020B0503020204020204" charset="-122"/>
                  <a:ea typeface="微软雅黑" panose="020B0503020204020204" charset="-122"/>
                  <a:sym typeface="+mn-ea"/>
                </a:rPr>
                <a:t>②</a:t>
              </a:r>
              <a:r>
                <a:rPr lang="en-US" altLang="zh-CN" sz="1200" dirty="0">
                  <a:latin typeface="微软雅黑" panose="020B0503020204020204" charset="-122"/>
                  <a:ea typeface="微软雅黑" panose="020B0503020204020204" charset="-122"/>
                  <a:sym typeface="+mn-ea"/>
                </a:rPr>
                <a:t>存量车联网前装、车联网后装场景</a:t>
              </a:r>
              <a:r>
                <a:rPr lang="zh-CN" altLang="en-US" sz="1200" dirty="0">
                  <a:latin typeface="微软雅黑" panose="020B0503020204020204" charset="-122"/>
                  <a:ea typeface="微软雅黑" panose="020B0503020204020204" charset="-122"/>
                  <a:sym typeface="+mn-ea"/>
                </a:rPr>
                <a:t>按照新场景进行映射；</a:t>
              </a:r>
              <a:endParaRPr lang="zh-CN" altLang="en-US" sz="1200" dirty="0">
                <a:latin typeface="微软雅黑" panose="020B0503020204020204" charset="-122"/>
                <a:ea typeface="微软雅黑" panose="020B0503020204020204" charset="-122"/>
                <a:sym typeface="+mn-ea"/>
              </a:endParaRPr>
            </a:p>
            <a:p>
              <a:pPr indent="0">
                <a:lnSpc>
                  <a:spcPct val="140000"/>
                </a:lnSpc>
                <a:spcBef>
                  <a:spcPts val="0"/>
                </a:spcBef>
                <a:spcAft>
                  <a:spcPts val="0"/>
                </a:spcAft>
                <a:buFont typeface="Wingdings" panose="05000000000000000000" charset="0"/>
                <a:buNone/>
              </a:pPr>
              <a:r>
                <a:rPr lang="zh-CN" altLang="en-US" sz="1200" dirty="0">
                  <a:latin typeface="微软雅黑" panose="020B0503020204020204" charset="-122"/>
                  <a:ea typeface="微软雅黑" panose="020B0503020204020204" charset="-122"/>
                  <a:sym typeface="+mn-ea"/>
                </a:rPr>
                <a:t>③分类进行安全管控规则改造</a:t>
              </a:r>
              <a:endParaRPr lang="en-US" altLang="zh-CN"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各省完成开户数据组装，上报</a:t>
              </a:r>
              <a:r>
                <a:rPr lang="en-US" altLang="zh-CN" sz="1200" dirty="0">
                  <a:latin typeface="微软雅黑" panose="020B0503020204020204" charset="-122"/>
                  <a:ea typeface="微软雅黑" panose="020B0503020204020204" charset="-122"/>
                  <a:sym typeface="+mn-ea"/>
                </a:rPr>
                <a:t>的签约场景同步进行调整</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3350" y="7894"/>
              <a:ext cx="3636" cy="292"/>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600" b="1" dirty="0">
                  <a:solidFill>
                    <a:srgbClr val="008CFF"/>
                  </a:solidFill>
                  <a:latin typeface="微软雅黑" panose="020B0503020204020204" charset="-122"/>
                  <a:ea typeface="微软雅黑" panose="020B0503020204020204" charset="-122"/>
                  <a:sym typeface="+mn-ea"/>
                </a:rPr>
                <a:t>物联网公司配合事项</a:t>
              </a:r>
              <a:endParaRPr lang="zh-CN" altLang="en-US" sz="16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3106" y="8398"/>
              <a:ext cx="4620" cy="750"/>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输出签约场景需求文档至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公司（业支团队，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398"/>
              <a:ext cx="3990" cy="959"/>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应用场景由9类增加至10类，新增智能远控，原有车联网变更为智慧交通。小类由</a:t>
              </a:r>
              <a:r>
                <a:rPr lang="en-US" altLang="zh-CN" sz="1200" dirty="0">
                  <a:latin typeface="微软雅黑" panose="020B0503020204020204" charset="-122"/>
                  <a:ea typeface="微软雅黑" panose="020B0503020204020204" charset="-122"/>
                </a:rPr>
                <a:t>28</a:t>
              </a:r>
              <a:r>
                <a:rPr lang="zh-CN" altLang="en-US" sz="1200" dirty="0">
                  <a:latin typeface="微软雅黑" panose="020B0503020204020204" charset="-122"/>
                  <a:ea typeface="微软雅黑" panose="020B0503020204020204" charset="-122"/>
                </a:rPr>
                <a:t>类增加为</a:t>
              </a:r>
              <a:r>
                <a:rPr lang="en-US" altLang="zh-CN" sz="1200" dirty="0">
                  <a:latin typeface="微软雅黑" panose="020B0503020204020204" charset="-122"/>
                  <a:ea typeface="微软雅黑" panose="020B0503020204020204" charset="-122"/>
                </a:rPr>
                <a:t>49</a:t>
              </a:r>
              <a:r>
                <a:rPr lang="zh-CN" altLang="en-US" sz="1200" dirty="0">
                  <a:latin typeface="微软雅黑" panose="020B0503020204020204" charset="-122"/>
                  <a:ea typeface="微软雅黑" panose="020B0503020204020204" charset="-122"/>
                </a:rPr>
                <a:t>类。</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5527" y="8362"/>
              <a:ext cx="0" cy="152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905" y="8281"/>
              <a:ext cx="0" cy="1615"/>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97917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第五条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500380" y="1458595"/>
            <a:ext cx="10663555" cy="73723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物联网卡应用场景通常分为智慧交通、公共服务、零售服务、智能家居、智慧农业、工业制造、智慧医疗、运输服务、智能远控、其他场景等10类典型场景。电信企业在入网环节应准确填报物联网卡的应用场景。</a:t>
            </a:r>
            <a:endParaRPr lang="zh-CN" altLang="en-US" sz="1400">
              <a:latin typeface="Arial" panose="020B0604020202020204" pitchFamily="34" charset="0"/>
              <a:ea typeface="微软雅黑" panose="020B0503020204020204" charset="-122"/>
            </a:endParaRPr>
          </a:p>
        </p:txBody>
      </p:sp>
      <p:sp>
        <p:nvSpPr>
          <p:cNvPr id="14" name="文本框 13"/>
          <p:cNvSpPr txBox="1"/>
          <p:nvPr/>
        </p:nvSpPr>
        <p:spPr>
          <a:xfrm>
            <a:off x="508000" y="5208270"/>
            <a:ext cx="10663555" cy="73723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市场影响： </a:t>
            </a:r>
            <a:r>
              <a:rPr lang="zh-CN" altLang="en-US" sz="1400">
                <a:latin typeface="Arial" panose="020B0604020202020204" pitchFamily="34" charset="0"/>
                <a:ea typeface="微软雅黑" panose="020B0503020204020204" charset="-122"/>
                <a:sym typeface="+mn-ea"/>
              </a:rPr>
              <a:t>部分位置固定场景会造成客户开卡订购区域限制无法在其他省份正常通信，业务无法运行，比如安防监控、公共安全、家庭安防、智能快递柜场景。</a:t>
            </a:r>
            <a:endParaRPr lang="en-US" altLang="zh-CN" sz="1400">
              <a:latin typeface="Arial" panose="020B0604020202020204" pitchFamily="34" charset="0"/>
              <a:ea typeface="微软雅黑" panose="020B050302020402020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195070"/>
            <a:ext cx="11377295" cy="529399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12" name="TextBox 184"/>
          <p:cNvSpPr/>
          <p:nvPr/>
        </p:nvSpPr>
        <p:spPr>
          <a:xfrm>
            <a:off x="4296000" y="995045"/>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第七条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500380" y="1536700"/>
            <a:ext cx="10663555" cy="1993900"/>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按照最小必要原则为用户开通物联网卡功能，通常应默认关闭物联网卡的语音和短信功能，并设置最小必要的流量限额。对于确需开通具有语音、短信、非限制流量功能的物联网卡，电信企业应加强业务审核并实施定向访问限制。其中，定向语音白名单号码数量不超过10个，定向短信自名单号码（仅限端口类号码）数量不超过5个，定向流量白名单（含域名、网址、IP地址）数量不超过10个。对于定向流量白名单超过10个以上的，应由电信企业总部进行审批，并承担相应的安全责任。</a:t>
            </a:r>
            <a:endParaRPr lang="zh-CN" altLang="en-US" sz="1400">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电信企业应从严加强白名单审核和管理，并同步将白名单信息报送我局。</a:t>
            </a:r>
            <a:endParaRPr lang="zh-CN" altLang="en-US" sz="1400">
              <a:latin typeface="Arial" panose="020B0604020202020204" pitchFamily="34" charset="0"/>
              <a:ea typeface="微软雅黑" panose="020B0503020204020204" charset="-122"/>
            </a:endParaRPr>
          </a:p>
        </p:txBody>
      </p:sp>
      <p:grpSp>
        <p:nvGrpSpPr>
          <p:cNvPr id="5" name="组合 4"/>
          <p:cNvGrpSpPr/>
          <p:nvPr/>
        </p:nvGrpSpPr>
        <p:grpSpPr>
          <a:xfrm>
            <a:off x="565785" y="3430530"/>
            <a:ext cx="11020425" cy="2346790"/>
            <a:chOff x="891" y="5702"/>
            <a:chExt cx="17355" cy="3696"/>
          </a:xfrm>
        </p:grpSpPr>
        <p:grpSp>
          <p:nvGrpSpPr>
            <p:cNvPr id="10" name="组合 9"/>
            <p:cNvGrpSpPr/>
            <p:nvPr/>
          </p:nvGrpSpPr>
          <p:grpSpPr>
            <a:xfrm>
              <a:off x="2059" y="5702"/>
              <a:ext cx="16187" cy="3696"/>
              <a:chOff x="1718" y="7894"/>
              <a:chExt cx="16187" cy="2033"/>
            </a:xfrm>
          </p:grpSpPr>
          <p:sp>
            <p:nvSpPr>
              <p:cNvPr id="121" name="文本框 120"/>
              <p:cNvSpPr txBox="1"/>
              <p:nvPr>
                <p:custDataLst>
                  <p:tags r:id="rId1"/>
                </p:custDataLst>
              </p:nvPr>
            </p:nvSpPr>
            <p:spPr>
              <a:xfrm>
                <a:off x="1718" y="7894"/>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7894"/>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514" y="8281"/>
                <a:ext cx="5800" cy="164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政企事业部完善审批流程（审批人、申请材料等）</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公司系统改造新增审批报备流程（集客大厅、</a:t>
                </a:r>
                <a:r>
                  <a:rPr lang="en-US" altLang="zh-CN" sz="1200" dirty="0">
                    <a:latin typeface="微软雅黑" panose="020B0503020204020204" charset="-122"/>
                    <a:ea typeface="微软雅黑" panose="020B0503020204020204" charset="-122"/>
                    <a:sym typeface="+mn-ea"/>
                  </a:rPr>
                  <a:t>CMIOT</a:t>
                </a:r>
                <a:r>
                  <a:rPr lang="zh-CN" altLang="en-US" sz="1200" dirty="0">
                    <a:latin typeface="微软雅黑" panose="020B0503020204020204" charset="-122"/>
                    <a:ea typeface="微软雅黑" panose="020B0503020204020204" charset="-122"/>
                    <a:sym typeface="+mn-ea"/>
                  </a:rPr>
                  <a:t>、</a:t>
                </a:r>
                <a:r>
                  <a:rPr lang="en-US" altLang="zh-CN" sz="1200" dirty="0">
                    <a:latin typeface="微软雅黑" panose="020B0503020204020204" charset="-122"/>
                    <a:ea typeface="微软雅黑" panose="020B0503020204020204" charset="-122"/>
                    <a:sym typeface="+mn-ea"/>
                  </a:rPr>
                  <a:t>BDC</a:t>
                </a:r>
                <a:r>
                  <a:rPr lang="zh-CN" altLang="en-US" sz="1200" dirty="0">
                    <a:latin typeface="微软雅黑" panose="020B0503020204020204" charset="-122"/>
                    <a:ea typeface="微软雅黑" panose="020B0503020204020204" charset="-122"/>
                    <a:sym typeface="+mn-ea"/>
                  </a:rPr>
                  <a:t>），集客大厅组装报备数据</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公司改造</a:t>
                </a:r>
                <a:r>
                  <a:rPr lang="en-US" altLang="zh-CN" sz="1200" dirty="0">
                    <a:latin typeface="微软雅黑" panose="020B0503020204020204" charset="-122"/>
                    <a:ea typeface="微软雅黑" panose="020B0503020204020204" charset="-122"/>
                    <a:sym typeface="+mn-ea"/>
                  </a:rPr>
                  <a:t>CMIOT</a:t>
                </a:r>
                <a:r>
                  <a:rPr lang="zh-CN" altLang="en-US" sz="1200" dirty="0">
                    <a:latin typeface="微软雅黑" panose="020B0503020204020204" charset="-122"/>
                    <a:ea typeface="微软雅黑" panose="020B0503020204020204" charset="-122"/>
                    <a:sym typeface="+mn-ea"/>
                  </a:rPr>
                  <a:t>将语音白名单限制修改为</a:t>
                </a:r>
                <a:r>
                  <a:rPr lang="en-US" altLang="zh-CN" sz="1200" dirty="0">
                    <a:latin typeface="微软雅黑" panose="020B0503020204020204" charset="-122"/>
                    <a:ea typeface="微软雅黑" panose="020B0503020204020204" charset="-122"/>
                    <a:sym typeface="+mn-ea"/>
                  </a:rPr>
                  <a:t>10</a:t>
                </a:r>
                <a:r>
                  <a:rPr lang="zh-CN" altLang="en-US" sz="1200" dirty="0">
                    <a:latin typeface="微软雅黑" panose="020B0503020204020204" charset="-122"/>
                    <a:ea typeface="微软雅黑" panose="020B0503020204020204" charset="-122"/>
                    <a:sym typeface="+mn-ea"/>
                  </a:rPr>
                  <a:t>个</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各省</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系统改造开户数据</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物联网公司安全监管平台改造定向流量判定逻辑，新增数据上报至部平台</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7894"/>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624" y="8281"/>
                <a:ext cx="5116" cy="164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物联网卡定向流量地址超</a:t>
                </a:r>
                <a:r>
                  <a:rPr lang="en-US" altLang="zh-CN" sz="1200" dirty="0">
                    <a:latin typeface="微软雅黑" panose="020B0503020204020204" charset="-122"/>
                    <a:ea typeface="微软雅黑" panose="020B0503020204020204" charset="-122"/>
                    <a:sym typeface="+mn-ea"/>
                  </a:rPr>
                  <a:t>10</a:t>
                </a:r>
                <a:r>
                  <a:rPr lang="zh-CN" altLang="en-US" sz="1200" dirty="0">
                    <a:latin typeface="微软雅黑" panose="020B0503020204020204" charset="-122"/>
                    <a:ea typeface="微软雅黑" panose="020B0503020204020204" charset="-122"/>
                    <a:sym typeface="+mn-ea"/>
                  </a:rPr>
                  <a:t>个需求至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公司（网络、业支团队，已完成）</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OneLink</a:t>
                </a:r>
                <a:r>
                  <a:rPr lang="zh-CN" altLang="en-US" sz="1200" dirty="0">
                    <a:latin typeface="微软雅黑" panose="020B0503020204020204" charset="-122"/>
                    <a:ea typeface="微软雅黑" panose="020B0503020204020204" charset="-122"/>
                    <a:sym typeface="+mn-ea"/>
                  </a:rPr>
                  <a:t>安全监管平台定向流量判定优化、新增定向报备数据上报（数据风控团队，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31</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6"/>
                </p:custDataLst>
              </p:nvPr>
            </p:nvCxnSpPr>
            <p:spPr>
              <a:xfrm>
                <a:off x="6152" y="836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7"/>
                </p:custDataLst>
              </p:nvPr>
            </p:nvCxnSpPr>
            <p:spPr>
              <a:xfrm>
                <a:off x="1248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custDataLst>
                <p:tags r:id="rId8"/>
              </p:custDataLst>
            </p:nvPr>
          </p:nvSpPr>
          <p:spPr>
            <a:xfrm>
              <a:off x="891" y="6406"/>
              <a:ext cx="5294" cy="2181"/>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cs typeface="微软雅黑" panose="020B0503020204020204" charset="-122"/>
                  <a:sym typeface="+mn-ea"/>
                </a:rPr>
                <a:t>定向语音白名单号码数量从</a:t>
              </a:r>
              <a:r>
                <a:rPr lang="en-US" altLang="zh-CN" sz="1200" dirty="0">
                  <a:latin typeface="微软雅黑" panose="020B0503020204020204" charset="-122"/>
                  <a:ea typeface="微软雅黑" panose="020B0503020204020204" charset="-122"/>
                  <a:cs typeface="微软雅黑" panose="020B0503020204020204" charset="-122"/>
                  <a:sym typeface="+mn-ea"/>
                </a:rPr>
                <a:t>5</a:t>
              </a:r>
              <a:r>
                <a:rPr lang="zh-CN" altLang="en-US" sz="1200" dirty="0">
                  <a:latin typeface="微软雅黑" panose="020B0503020204020204" charset="-122"/>
                  <a:ea typeface="微软雅黑" panose="020B0503020204020204" charset="-122"/>
                  <a:cs typeface="微软雅黑" panose="020B0503020204020204" charset="-122"/>
                  <a:sym typeface="+mn-ea"/>
                </a:rPr>
                <a:t>调整为不超过</a:t>
              </a:r>
              <a:r>
                <a:rPr lang="en-US" altLang="zh-CN" sz="1200" dirty="0">
                  <a:latin typeface="微软雅黑" panose="020B0503020204020204" charset="-122"/>
                  <a:ea typeface="微软雅黑" panose="020B0503020204020204" charset="-122"/>
                  <a:cs typeface="微软雅黑" panose="020B0503020204020204" charset="-122"/>
                  <a:sym typeface="+mn-ea"/>
                </a:rPr>
                <a:t>10</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sym typeface="+mn-ea"/>
                </a:rPr>
                <a:t>新增</a:t>
              </a:r>
              <a:r>
                <a:rPr lang="zh-CN" altLang="en-US" sz="1200">
                  <a:latin typeface="Arial" panose="020B0604020202020204" pitchFamily="34" charset="0"/>
                  <a:ea typeface="微软雅黑" panose="020B0503020204020204" charset="-122"/>
                  <a:sym typeface="+mn-ea"/>
                </a:rPr>
                <a:t>电信企业总部进行审批后，定向流量白名单可超10个</a:t>
              </a:r>
              <a:endParaRPr lang="zh-CN" altLang="en-US" sz="1200">
                <a:latin typeface="Arial" panose="020B0604020202020204" pitchFamily="34" charset="0"/>
                <a:ea typeface="微软雅黑" panose="020B0503020204020204" charset="-122"/>
                <a:sym typeface="+mn-ea"/>
              </a:endParaRPr>
            </a:p>
            <a:p>
              <a:pPr marL="171450" indent="-171450" algn="just">
                <a:lnSpc>
                  <a:spcPct val="150000"/>
                </a:lnSpc>
                <a:buFont typeface="Wingdings" panose="05000000000000000000" charset="0"/>
                <a:buChar char=""/>
              </a:pPr>
              <a:r>
                <a:rPr lang="zh-CN" altLang="en-US" sz="1200">
                  <a:latin typeface="Arial" panose="020B0604020202020204" pitchFamily="34" charset="0"/>
                  <a:ea typeface="微软雅黑" panose="020B0503020204020204" charset="-122"/>
                  <a:sym typeface="+mn-ea"/>
                </a:rPr>
                <a:t>定向流量白名单审核报备数据上传至部物联网卡安全监管平台，开户数据增加审批报备</a:t>
              </a:r>
              <a:r>
                <a:rPr lang="en-US" altLang="zh-CN" sz="1200">
                  <a:latin typeface="Arial" panose="020B0604020202020204" pitchFamily="34" charset="0"/>
                  <a:ea typeface="微软雅黑" panose="020B0503020204020204" charset="-122"/>
                  <a:sym typeface="+mn-ea"/>
                </a:rPr>
                <a:t>ID</a:t>
              </a:r>
              <a:endParaRPr lang="en-US" altLang="zh-CN" sz="1200">
                <a:latin typeface="Arial" panose="020B0604020202020204" pitchFamily="34" charset="0"/>
                <a:ea typeface="微软雅黑" panose="020B0503020204020204" charset="-122"/>
                <a:sym typeface="+mn-ea"/>
              </a:endParaRPr>
            </a:p>
          </p:txBody>
        </p:sp>
      </p:grpSp>
      <p:sp>
        <p:nvSpPr>
          <p:cNvPr id="7" name="文本框 6"/>
          <p:cNvSpPr txBox="1"/>
          <p:nvPr/>
        </p:nvSpPr>
        <p:spPr>
          <a:xfrm>
            <a:off x="-153035" y="4796790"/>
            <a:ext cx="4064000" cy="368300"/>
          </a:xfrm>
          <a:prstGeom prst="rect">
            <a:avLst/>
          </a:prstGeom>
          <a:noFill/>
        </p:spPr>
        <p:txBody>
          <a:bodyPr wrap="square" rtlCol="0">
            <a:spAutoFit/>
          </a:bodyPr>
          <a:lstStyle/>
          <a:p>
            <a:endParaRPr lang="zh-CN" altLang="en-US"/>
          </a:p>
        </p:txBody>
      </p:sp>
      <p:sp>
        <p:nvSpPr>
          <p:cNvPr id="14" name="文本框 13"/>
          <p:cNvSpPr txBox="1"/>
          <p:nvPr/>
        </p:nvSpPr>
        <p:spPr>
          <a:xfrm>
            <a:off x="565785" y="5862320"/>
            <a:ext cx="10663555" cy="414020"/>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市场影响： </a:t>
            </a:r>
            <a:r>
              <a:rPr lang="zh-CN" altLang="en-US" sz="1400">
                <a:latin typeface="Arial" panose="020B0604020202020204" pitchFamily="34" charset="0"/>
                <a:ea typeface="微软雅黑" panose="020B0503020204020204" charset="-122"/>
                <a:sym typeface="+mn-ea"/>
              </a:rPr>
              <a:t>比如安防监控、</a:t>
            </a:r>
            <a:r>
              <a:rPr lang="en-US" altLang="zh-CN" sz="1400">
                <a:latin typeface="Arial" panose="020B0604020202020204" pitchFamily="34" charset="0"/>
                <a:ea typeface="微软雅黑" panose="020B0503020204020204" charset="-122"/>
                <a:sym typeface="+mn-ea"/>
              </a:rPr>
              <a:t>POS</a:t>
            </a:r>
            <a:r>
              <a:rPr lang="zh-CN" altLang="en-US" sz="1400">
                <a:latin typeface="Arial" panose="020B0604020202020204" pitchFamily="34" charset="0"/>
                <a:ea typeface="微软雅黑" panose="020B0503020204020204" charset="-122"/>
                <a:sym typeface="+mn-ea"/>
              </a:rPr>
              <a:t>机等可能超</a:t>
            </a:r>
            <a:r>
              <a:rPr lang="en-US" altLang="zh-CN" sz="1400">
                <a:latin typeface="Arial" panose="020B0604020202020204" pitchFamily="34" charset="0"/>
                <a:ea typeface="微软雅黑" panose="020B0503020204020204" charset="-122"/>
                <a:sym typeface="+mn-ea"/>
              </a:rPr>
              <a:t>10</a:t>
            </a:r>
            <a:r>
              <a:rPr lang="zh-CN" altLang="en-US" sz="1400">
                <a:latin typeface="Arial" panose="020B0604020202020204" pitchFamily="34" charset="0"/>
                <a:ea typeface="微软雅黑" panose="020B0503020204020204" charset="-122"/>
                <a:sym typeface="+mn-ea"/>
              </a:rPr>
              <a:t>个</a:t>
            </a:r>
            <a:r>
              <a:rPr lang="en-US" altLang="zh-CN" sz="1400">
                <a:latin typeface="Arial" panose="020B0604020202020204" pitchFamily="34" charset="0"/>
                <a:ea typeface="微软雅黑" panose="020B0503020204020204" charset="-122"/>
                <a:sym typeface="+mn-ea"/>
              </a:rPr>
              <a:t>IP</a:t>
            </a:r>
            <a:r>
              <a:rPr lang="zh-CN" altLang="en-US" sz="1400">
                <a:latin typeface="Arial" panose="020B0604020202020204" pitchFamily="34" charset="0"/>
                <a:ea typeface="微软雅黑" panose="020B0503020204020204" charset="-122"/>
                <a:sym typeface="+mn-ea"/>
              </a:rPr>
              <a:t>的合理定向流量场景，可根据实际情况进行白名单报备，跟有利实际业务的发展。</a:t>
            </a:r>
            <a:endParaRPr lang="en-US" altLang="zh-CN" sz="1400">
              <a:latin typeface="Arial" panose="020B0604020202020204" pitchFamily="34" charset="0"/>
              <a:ea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036320"/>
            <a:ext cx="11377295" cy="276034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r>
              <a:rPr lang="zh-CN" noProof="1">
                <a:solidFill>
                  <a:prstClr val="black"/>
                </a:solidFill>
                <a:latin typeface="微软雅黑" panose="020B0503020204020204" charset="-122"/>
              </a:rPr>
              <a:t>，</a:t>
            </a:r>
            <a:endParaRPr lang="zh-CN"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687705" y="2396591"/>
            <a:ext cx="10898505" cy="1240924"/>
            <a:chOff x="742" y="7824"/>
            <a:chExt cx="17163" cy="1075"/>
          </a:xfrm>
        </p:grpSpPr>
        <p:sp>
          <p:nvSpPr>
            <p:cNvPr id="121" name="文本框 120"/>
            <p:cNvSpPr txBox="1"/>
            <p:nvPr>
              <p:custDataLst>
                <p:tags r:id="rId1"/>
              </p:custDataLst>
            </p:nvPr>
          </p:nvSpPr>
          <p:spPr>
            <a:xfrm>
              <a:off x="1718" y="7824"/>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7898"/>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729" y="8149"/>
              <a:ext cx="5800" cy="750"/>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省公司准入风险评估，每个应用场景对应一份风险评估表；省内线上化资料流程同步调整</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7898"/>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149"/>
              <a:ext cx="3967" cy="359"/>
            </a:xfrm>
            <a:prstGeom prst="rect">
              <a:avLst/>
            </a:prstGeom>
            <a:noFill/>
          </p:spPr>
          <p:txBody>
            <a:bodyPr wrap="square" rtlCol="0" anchor="t">
              <a:noAutofit/>
            </a:bodyPr>
            <a:lstStyle/>
            <a:p>
              <a:pPr marL="171450" lvl="0" indent="-171450" algn="l">
                <a:lnSpc>
                  <a:spcPct val="140000"/>
                </a:lnSpc>
                <a:spcBef>
                  <a:spcPts val="0"/>
                </a:spcBef>
                <a:spcAft>
                  <a:spcPts val="0"/>
                </a:spcAft>
                <a:buClrTx/>
                <a:buSzTx/>
                <a:buFont typeface="Wingdings" panose="05000000000000000000" charset="0"/>
                <a:buChar char=""/>
              </a:pPr>
              <a:r>
                <a:rPr lang="zh-CN" altLang="en-US" sz="1200" dirty="0">
                  <a:latin typeface="微软雅黑" panose="020B0503020204020204" charset="-122"/>
                  <a:ea typeface="微软雅黑" panose="020B0503020204020204" charset="-122"/>
                  <a:sym typeface="+mn-ea"/>
                </a:rPr>
                <a:t>无</a:t>
              </a: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149"/>
              <a:ext cx="4793" cy="720"/>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新增“针对同一合同中包含多个应用场景的，电信企业应对每个应用场景进行风险评估”</a:t>
              </a:r>
              <a:endParaRPr lang="en-US" altLang="zh-CN" sz="1200" dirty="0">
                <a:latin typeface="微软雅黑" panose="020B0503020204020204" charset="-122"/>
                <a:ea typeface="微软雅黑" panose="020B0503020204020204" charset="-122"/>
              </a:endParaRPr>
            </a:p>
          </p:txBody>
        </p:sp>
        <p:cxnSp>
          <p:nvCxnSpPr>
            <p:cNvPr id="143" name="直接连接符 142"/>
            <p:cNvCxnSpPr/>
            <p:nvPr>
              <p:custDataLst>
                <p:tags r:id="rId7"/>
              </p:custDataLst>
            </p:nvPr>
          </p:nvCxnSpPr>
          <p:spPr>
            <a:xfrm>
              <a:off x="6152" y="803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795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87376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第九条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500380" y="1321435"/>
            <a:ext cx="10663555" cy="1060450"/>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建立完善物联网卡售前风险评估制度，规范开展用户风险评估，通过后方可销售物联网卡。要综合考虑单位信用、使用场景、申请功能、购卡数量、风控能力等因素，通过现场考察、资料审核等方式评估安全风险，填写留存风险评估表。针对同一合同中包含多个应用场景的，电信企业应对每个应用场景进行风险评估。</a:t>
            </a:r>
            <a:endParaRPr lang="zh-CN" altLang="en-US" sz="1400">
              <a:latin typeface="Arial" panose="020B0604020202020204" pitchFamily="34" charset="0"/>
              <a:ea typeface="微软雅黑" panose="020B0503020204020204" charset="-122"/>
            </a:endParaRPr>
          </a:p>
        </p:txBody>
      </p:sp>
      <p:sp>
        <p:nvSpPr>
          <p:cNvPr id="4" name="文本框 92"/>
          <p:cNvSpPr txBox="1"/>
          <p:nvPr/>
        </p:nvSpPr>
        <p:spPr bwMode="auto">
          <a:xfrm>
            <a:off x="318770" y="4297680"/>
            <a:ext cx="11377295" cy="223456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5" name="组合 4"/>
          <p:cNvGrpSpPr/>
          <p:nvPr/>
        </p:nvGrpSpPr>
        <p:grpSpPr>
          <a:xfrm>
            <a:off x="687705" y="5366291"/>
            <a:ext cx="10679430" cy="1247850"/>
            <a:chOff x="742" y="7639"/>
            <a:chExt cx="16818" cy="1081"/>
          </a:xfrm>
        </p:grpSpPr>
        <p:sp>
          <p:nvSpPr>
            <p:cNvPr id="6" name="文本框 5"/>
            <p:cNvSpPr txBox="1"/>
            <p:nvPr>
              <p:custDataLst>
                <p:tags r:id="rId9"/>
              </p:custDataLst>
            </p:nvPr>
          </p:nvSpPr>
          <p:spPr>
            <a:xfrm>
              <a:off x="1718" y="7639"/>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7" name="文本框 6"/>
            <p:cNvSpPr txBox="1"/>
            <p:nvPr>
              <p:custDataLst>
                <p:tags r:id="rId10"/>
              </p:custDataLst>
            </p:nvPr>
          </p:nvSpPr>
          <p:spPr>
            <a:xfrm>
              <a:off x="7570" y="7713"/>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8" name="文本框 7"/>
            <p:cNvSpPr txBox="1"/>
            <p:nvPr>
              <p:custDataLst>
                <p:tags r:id="rId11"/>
              </p:custDataLst>
            </p:nvPr>
          </p:nvSpPr>
          <p:spPr>
            <a:xfrm>
              <a:off x="6729" y="8000"/>
              <a:ext cx="5800" cy="303"/>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政企事业部完善管理要求</a:t>
              </a:r>
              <a:endParaRPr lang="en-US" altLang="zh-CN" sz="1200" dirty="0">
                <a:latin typeface="微软雅黑" panose="020B0503020204020204" charset="-122"/>
                <a:ea typeface="微软雅黑" panose="020B0503020204020204" charset="-122"/>
                <a:sym typeface="+mn-ea"/>
              </a:endParaRPr>
            </a:p>
          </p:txBody>
        </p:sp>
        <p:sp>
          <p:nvSpPr>
            <p:cNvPr id="9" name="文本框 8"/>
            <p:cNvSpPr txBox="1"/>
            <p:nvPr>
              <p:custDataLst>
                <p:tags r:id="rId12"/>
              </p:custDataLst>
            </p:nvPr>
          </p:nvSpPr>
          <p:spPr>
            <a:xfrm>
              <a:off x="13924" y="7713"/>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5" name="文本框 14"/>
            <p:cNvSpPr txBox="1"/>
            <p:nvPr>
              <p:custDataLst>
                <p:tags r:id="rId13"/>
              </p:custDataLst>
            </p:nvPr>
          </p:nvSpPr>
          <p:spPr>
            <a:xfrm>
              <a:off x="13009" y="7984"/>
              <a:ext cx="3636" cy="52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无</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6" name="文本框 15"/>
            <p:cNvSpPr txBox="1"/>
            <p:nvPr>
              <p:custDataLst>
                <p:tags r:id="rId14"/>
              </p:custDataLst>
            </p:nvPr>
          </p:nvSpPr>
          <p:spPr>
            <a:xfrm>
              <a:off x="742" y="8000"/>
              <a:ext cx="5075" cy="720"/>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新增“电信企业应统一规范物联网卡销售合同。”</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cxnSp>
          <p:nvCxnSpPr>
            <p:cNvPr id="17" name="直接连接符 16"/>
            <p:cNvCxnSpPr/>
            <p:nvPr>
              <p:custDataLst>
                <p:tags r:id="rId15"/>
              </p:custDataLst>
            </p:nvPr>
          </p:nvCxnSpPr>
          <p:spPr>
            <a:xfrm>
              <a:off x="6152" y="7701"/>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custDataLst>
                <p:tags r:id="rId16"/>
              </p:custDataLst>
            </p:nvPr>
          </p:nvCxnSpPr>
          <p:spPr>
            <a:xfrm>
              <a:off x="12480" y="770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9" name="TextBox 184"/>
          <p:cNvSpPr/>
          <p:nvPr/>
        </p:nvSpPr>
        <p:spPr>
          <a:xfrm>
            <a:off x="4296000" y="4152265"/>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0" name="文本框 19"/>
          <p:cNvSpPr txBox="1"/>
          <p:nvPr/>
        </p:nvSpPr>
        <p:spPr>
          <a:xfrm>
            <a:off x="627380" y="4565650"/>
            <a:ext cx="10663555" cy="73723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电信企业应统一规范物联网卡销售合同，明确物联网卡应用场景、具体用途、购卡数量、开通功能、业务用量等内容，设置禁止二次转售、违规挪用以及监测处置等条款。</a:t>
            </a:r>
            <a:endParaRPr lang="zh-CN" altLang="en-US" sz="1400">
              <a:latin typeface="Arial" panose="020B0604020202020204" pitchFamily="34" charset="0"/>
              <a:ea typeface="微软雅黑"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131570"/>
            <a:ext cx="11377295" cy="543242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12" name="TextBox 184"/>
          <p:cNvSpPr/>
          <p:nvPr/>
        </p:nvSpPr>
        <p:spPr>
          <a:xfrm>
            <a:off x="4296000" y="94742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第十一条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500380" y="1325880"/>
            <a:ext cx="10663555" cy="1060450"/>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在销售物联网卡时，应严格按照《物联网卡分类实名登记要求》（详见附件），规范办理物联网卡实名登记手续。对于开通定向流量、非定向小流量（建议不超过300MB/月）等风险相对较低的物联网卡，可登记责任单位和责任人；对于开通非定向大流量等风险较高的物联网卡，应登记实际使用人。</a:t>
            </a:r>
            <a:endParaRPr lang="zh-CN" altLang="en-US" sz="1400">
              <a:latin typeface="Arial" panose="020B0604020202020204" pitchFamily="34" charset="0"/>
              <a:ea typeface="微软雅黑" panose="020B0503020204020204" charset="-122"/>
            </a:endParaRPr>
          </a:p>
        </p:txBody>
      </p:sp>
      <p:grpSp>
        <p:nvGrpSpPr>
          <p:cNvPr id="6" name="组合 5"/>
          <p:cNvGrpSpPr/>
          <p:nvPr/>
        </p:nvGrpSpPr>
        <p:grpSpPr>
          <a:xfrm>
            <a:off x="447675" y="2614295"/>
            <a:ext cx="11262360" cy="2945765"/>
            <a:chOff x="705" y="4117"/>
            <a:chExt cx="17736" cy="4639"/>
          </a:xfrm>
        </p:grpSpPr>
        <p:sp>
          <p:nvSpPr>
            <p:cNvPr id="121" name="文本框 120"/>
            <p:cNvSpPr txBox="1"/>
            <p:nvPr>
              <p:custDataLst>
                <p:tags r:id="rId1"/>
              </p:custDataLst>
            </p:nvPr>
          </p:nvSpPr>
          <p:spPr>
            <a:xfrm>
              <a:off x="2059" y="4117"/>
              <a:ext cx="2652" cy="618"/>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911" y="4252"/>
              <a:ext cx="3499" cy="483"/>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7070" y="5240"/>
              <a:ext cx="5800" cy="551"/>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610" y="4252"/>
              <a:ext cx="3636" cy="483"/>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3587" y="4950"/>
              <a:ext cx="4854" cy="2401"/>
            </a:xfrm>
            <a:prstGeom prst="rect">
              <a:avLst/>
            </a:prstGeom>
            <a:noFill/>
          </p:spPr>
          <p:txBody>
            <a:bodyPr wrap="square" rtlCol="0" anchor="t">
              <a:no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输出安全分类管控需求文档至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公司（业支团队，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OneLink</a:t>
              </a:r>
              <a:r>
                <a:rPr lang="zh-CN" altLang="en-US" sz="1200" dirty="0">
                  <a:latin typeface="微软雅黑" panose="020B0503020204020204" charset="-122"/>
                  <a:ea typeface="微软雅黑" panose="020B0503020204020204" charset="-122"/>
                  <a:sym typeface="+mn-ea"/>
                </a:rPr>
                <a:t>安全监管平台完成合规监测模型研发，并兼容存量卡合规（数据风控团队，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31</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05" y="4950"/>
              <a:ext cx="5647" cy="3250"/>
            </a:xfrm>
            <a:prstGeom prst="rect">
              <a:avLst/>
            </a:prstGeom>
            <a:noFill/>
          </p:spPr>
          <p:txBody>
            <a:bodyPr wrap="square" lIns="0" tIns="0" rIns="0" bIns="0" rtlCol="0">
              <a:spAutoFit/>
            </a:bodyPr>
            <a:lstStyle/>
            <a:p>
              <a:pPr marL="171450" indent="-171450" algn="just">
                <a:lnSpc>
                  <a:spcPct val="160000"/>
                </a:lnSpc>
                <a:buFont typeface="Wingdings" panose="05000000000000000000" charset="0"/>
                <a:buChar char=""/>
              </a:pPr>
              <a:r>
                <a:rPr lang="zh-CN" altLang="en-US" sz="1200" dirty="0">
                  <a:latin typeface="微软雅黑" panose="020B0503020204020204" charset="-122"/>
                  <a:ea typeface="微软雅黑" panose="020B0503020204020204" charset="-122"/>
                  <a:sym typeface="+mn-ea"/>
                </a:rPr>
                <a:t>安全</a:t>
              </a:r>
              <a:r>
                <a:rPr lang="en-US" altLang="zh-CN" sz="1200" dirty="0">
                  <a:latin typeface="微软雅黑" panose="020B0503020204020204" charset="-122"/>
                  <a:ea typeface="微软雅黑" panose="020B0503020204020204" charset="-122"/>
                  <a:sym typeface="+mn-ea"/>
                </a:rPr>
                <a:t>分类</a:t>
              </a:r>
              <a:r>
                <a:rPr lang="zh-CN" altLang="en-US" sz="1200" dirty="0">
                  <a:latin typeface="微软雅黑" panose="020B0503020204020204" charset="-122"/>
                  <a:ea typeface="微软雅黑" panose="020B0503020204020204" charset="-122"/>
                  <a:sym typeface="+mn-ea"/>
                </a:rPr>
                <a:t>场景</a:t>
              </a:r>
              <a:r>
                <a:rPr lang="en-US" altLang="zh-CN" sz="1200" dirty="0">
                  <a:latin typeface="微软雅黑" panose="020B0503020204020204" charset="-122"/>
                  <a:ea typeface="微软雅黑" panose="020B0503020204020204" charset="-122"/>
                  <a:sym typeface="+mn-ea"/>
                </a:rPr>
                <a:t>由原有6类变为3类</a:t>
              </a:r>
              <a:endParaRPr lang="en-US" altLang="zh-CN" sz="1200" dirty="0">
                <a:latin typeface="微软雅黑" panose="020B0503020204020204" charset="-122"/>
                <a:ea typeface="微软雅黑" panose="020B0503020204020204" charset="-122"/>
              </a:endParaRPr>
            </a:p>
            <a:p>
              <a:pPr marL="171450" indent="-171450" algn="just">
                <a:lnSpc>
                  <a:spcPct val="160000"/>
                </a:lnSpc>
                <a:buFont typeface="Wingdings" panose="05000000000000000000" charset="0"/>
                <a:buChar char=""/>
              </a:pPr>
              <a:r>
                <a:rPr lang="en-US" altLang="zh-CN" sz="1200" dirty="0">
                  <a:latin typeface="微软雅黑" panose="020B0503020204020204" charset="-122"/>
                  <a:ea typeface="微软雅黑" panose="020B0503020204020204" charset="-122"/>
                </a:rPr>
                <a:t>小流量限额由100M/月调整为300M/月</a:t>
              </a:r>
              <a:endParaRPr lang="en-US" altLang="zh-CN" sz="1200" dirty="0">
                <a:latin typeface="微软雅黑" panose="020B0503020204020204" charset="-122"/>
                <a:ea typeface="微软雅黑" panose="020B0503020204020204" charset="-122"/>
              </a:endParaRPr>
            </a:p>
            <a:p>
              <a:pPr marL="171450" indent="-171450" algn="just">
                <a:lnSpc>
                  <a:spcPct val="160000"/>
                </a:lnSpc>
                <a:buFont typeface="Wingdings" panose="05000000000000000000" charset="0"/>
                <a:buChar char=""/>
              </a:pPr>
              <a:r>
                <a:rPr lang="en-US" altLang="zh-CN" sz="1200" dirty="0">
                  <a:latin typeface="微软雅黑" panose="020B0503020204020204" charset="-122"/>
                  <a:ea typeface="微软雅黑" panose="020B0503020204020204" charset="-122"/>
                </a:rPr>
                <a:t>定向小</a:t>
              </a:r>
              <a:r>
                <a:rPr lang="zh-CN" altLang="en-US" sz="1200" dirty="0">
                  <a:latin typeface="微软雅黑" panose="020B0503020204020204" charset="-122"/>
                  <a:ea typeface="微软雅黑" panose="020B0503020204020204" charset="-122"/>
                </a:rPr>
                <a:t>增加</a:t>
              </a:r>
              <a:r>
                <a:rPr lang="en-US" altLang="zh-CN" sz="1200" dirty="0">
                  <a:latin typeface="微软雅黑" panose="020B0503020204020204" charset="-122"/>
                  <a:ea typeface="微软雅黑" panose="020B0503020204020204" charset="-122"/>
                </a:rPr>
                <a:t>黑名单限制，位置固定</a:t>
              </a:r>
              <a:r>
                <a:rPr lang="zh-CN" altLang="en-US" sz="1200" dirty="0">
                  <a:latin typeface="微软雅黑" panose="020B0503020204020204" charset="-122"/>
                  <a:ea typeface="微软雅黑" panose="020B0503020204020204" charset="-122"/>
                </a:rPr>
                <a:t>时增加</a:t>
              </a:r>
              <a:r>
                <a:rPr lang="en-US" altLang="zh-CN" sz="1200" dirty="0">
                  <a:latin typeface="微软雅黑" panose="020B0503020204020204" charset="-122"/>
                  <a:ea typeface="微软雅黑" panose="020B0503020204020204" charset="-122"/>
                </a:rPr>
                <a:t>区域限制</a:t>
              </a:r>
              <a:endParaRPr lang="en-US" altLang="zh-CN" sz="1200" dirty="0">
                <a:latin typeface="微软雅黑" panose="020B0503020204020204" charset="-122"/>
                <a:ea typeface="微软雅黑" panose="020B0503020204020204" charset="-122"/>
              </a:endParaRPr>
            </a:p>
            <a:p>
              <a:pPr marL="171450" indent="-171450" algn="just">
                <a:lnSpc>
                  <a:spcPct val="160000"/>
                </a:lnSpc>
                <a:buFont typeface="Wingdings" panose="05000000000000000000" charset="0"/>
                <a:buChar char=""/>
              </a:pPr>
              <a:r>
                <a:rPr lang="en-US" altLang="zh-CN" sz="1200" dirty="0">
                  <a:latin typeface="微软雅黑" panose="020B0503020204020204" charset="-122"/>
                  <a:ea typeface="微软雅黑" panose="020B0503020204020204" charset="-122"/>
                </a:rPr>
                <a:t>非定向大且位置固定场景</a:t>
              </a:r>
              <a:r>
                <a:rPr lang="zh-CN" altLang="en-US" sz="1200" dirty="0">
                  <a:latin typeface="微软雅黑" panose="020B0503020204020204" charset="-122"/>
                  <a:ea typeface="微软雅黑" panose="020B0503020204020204" charset="-122"/>
                </a:rPr>
                <a:t>增加</a:t>
              </a:r>
              <a:r>
                <a:rPr lang="en-US" altLang="zh-CN" sz="1200" dirty="0">
                  <a:latin typeface="微软雅黑" panose="020B0503020204020204" charset="-122"/>
                  <a:ea typeface="微软雅黑" panose="020B0503020204020204" charset="-122"/>
                </a:rPr>
                <a:t>个人实名</a:t>
              </a:r>
              <a:endParaRPr lang="en-US" altLang="zh-CN" sz="1200" dirty="0">
                <a:latin typeface="微软雅黑" panose="020B0503020204020204" charset="-122"/>
                <a:ea typeface="微软雅黑" panose="020B0503020204020204" charset="-122"/>
              </a:endParaRPr>
            </a:p>
            <a:p>
              <a:pPr marL="171450" indent="-171450" algn="just">
                <a:lnSpc>
                  <a:spcPct val="160000"/>
                </a:lnSpc>
                <a:buFont typeface="Wingdings" panose="05000000000000000000" charset="0"/>
                <a:buChar char=""/>
              </a:pPr>
              <a:r>
                <a:rPr lang="en-US" altLang="zh-CN" sz="1200" dirty="0">
                  <a:latin typeface="微软雅黑" panose="020B0503020204020204" charset="-122"/>
                  <a:ea typeface="微软雅黑" panose="020B0503020204020204" charset="-122"/>
                </a:rPr>
                <a:t>对2025年1月1日后新开的卡有效，存量</a:t>
              </a:r>
              <a:r>
                <a:rPr lang="zh-CN" altLang="en-US" sz="1200" dirty="0">
                  <a:latin typeface="微软雅黑" panose="020B0503020204020204" charset="-122"/>
                  <a:ea typeface="微软雅黑" panose="020B0503020204020204" charset="-122"/>
                </a:rPr>
                <a:t>卡可按</a:t>
              </a:r>
              <a:r>
                <a:rPr lang="en-US" altLang="zh-CN" sz="1200" dirty="0">
                  <a:latin typeface="微软雅黑" panose="020B0503020204020204" charset="-122"/>
                  <a:ea typeface="微软雅黑" panose="020B0503020204020204" charset="-122"/>
                </a:rPr>
                <a:t>1173</a:t>
              </a:r>
              <a:r>
                <a:rPr lang="zh-CN" altLang="en-US" sz="1200" dirty="0">
                  <a:latin typeface="微软雅黑" panose="020B0503020204020204" charset="-122"/>
                  <a:ea typeface="微软雅黑" panose="020B0503020204020204" charset="-122"/>
                </a:rPr>
                <a:t>号文</a:t>
              </a:r>
              <a:r>
                <a:rPr lang="en-US" altLang="zh-CN" sz="1200" dirty="0">
                  <a:latin typeface="微软雅黑" panose="020B0503020204020204" charset="-122"/>
                  <a:ea typeface="微软雅黑" panose="020B0503020204020204" charset="-122"/>
                </a:rPr>
                <a:t>整改</a:t>
              </a:r>
              <a:endParaRPr lang="en-US" altLang="zh-CN" sz="1200" dirty="0">
                <a:latin typeface="微软雅黑" panose="020B0503020204020204" charset="-122"/>
                <a:ea typeface="微软雅黑" panose="020B0503020204020204" charset="-122"/>
              </a:endParaRPr>
            </a:p>
            <a:p>
              <a:pPr marL="171450" indent="-171450" algn="just">
                <a:lnSpc>
                  <a:spcPct val="160000"/>
                </a:lnSpc>
                <a:buFont typeface="Wingdings" panose="05000000000000000000" charset="0"/>
                <a:buChar char=""/>
              </a:pPr>
              <a:endParaRPr lang="en-US" altLang="zh-CN" sz="1200" dirty="0">
                <a:latin typeface="微软雅黑" panose="020B0503020204020204" charset="-122"/>
                <a:ea typeface="微软雅黑" panose="020B0503020204020204" charset="-122"/>
              </a:endParaRPr>
            </a:p>
          </p:txBody>
        </p:sp>
        <p:cxnSp>
          <p:nvCxnSpPr>
            <p:cNvPr id="143" name="直接连接符 142"/>
            <p:cNvCxnSpPr/>
            <p:nvPr>
              <p:custDataLst>
                <p:tags r:id="rId7"/>
              </p:custDataLst>
            </p:nvPr>
          </p:nvCxnSpPr>
          <p:spPr>
            <a:xfrm>
              <a:off x="6493" y="4968"/>
              <a:ext cx="33" cy="3601"/>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821" y="4895"/>
              <a:ext cx="0" cy="3697"/>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 name="文本框 3"/>
            <p:cNvSpPr txBox="1"/>
            <p:nvPr>
              <p:custDataLst>
                <p:tags r:id="rId9"/>
              </p:custDataLst>
            </p:nvPr>
          </p:nvSpPr>
          <p:spPr>
            <a:xfrm>
              <a:off x="6711" y="4950"/>
              <a:ext cx="5800" cy="380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公司完成系统调整，</a:t>
              </a:r>
              <a:r>
                <a:rPr lang="en-US" altLang="zh-CN" sz="1200" dirty="0">
                  <a:latin typeface="微软雅黑" panose="020B0503020204020204" charset="-122"/>
                  <a:ea typeface="微软雅黑" panose="020B0503020204020204" charset="-122"/>
                  <a:sym typeface="+mn-ea"/>
                </a:rPr>
                <a:t>CMIOT</a:t>
              </a:r>
              <a:r>
                <a:rPr lang="zh-CN" altLang="en-US" sz="1200" dirty="0">
                  <a:latin typeface="微软雅黑" panose="020B0503020204020204" charset="-122"/>
                  <a:ea typeface="微软雅黑" panose="020B0503020204020204" charset="-122"/>
                  <a:sym typeface="+mn-ea"/>
                </a:rPr>
                <a:t>将限额管控调整为</a:t>
              </a:r>
              <a:r>
                <a:rPr lang="en-US" altLang="zh-CN" sz="1200" dirty="0">
                  <a:latin typeface="微软雅黑" panose="020B0503020204020204" charset="-122"/>
                  <a:ea typeface="微软雅黑" panose="020B0503020204020204" charset="-122"/>
                  <a:sym typeface="+mn-ea"/>
                </a:rPr>
                <a:t>300M</a:t>
              </a:r>
              <a:r>
                <a:rPr lang="zh-CN" altLang="en-US" sz="1200" dirty="0">
                  <a:latin typeface="微软雅黑" panose="020B0503020204020204" charset="-122"/>
                  <a:ea typeface="微软雅黑" panose="020B0503020204020204" charset="-122"/>
                  <a:sym typeface="+mn-ea"/>
                </a:rPr>
                <a:t>，按照新要求分类进行开卡管控；优化数据下发及安全稽核规则</a:t>
              </a:r>
              <a:endParaRPr lang="zh-CN"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各省完成开户数据组装，小流量限额管控按照</a:t>
              </a:r>
              <a:r>
                <a:rPr lang="en-US" altLang="zh-CN" sz="1200" dirty="0">
                  <a:latin typeface="微软雅黑" panose="020B0503020204020204" charset="-122"/>
                  <a:ea typeface="微软雅黑" panose="020B0503020204020204" charset="-122"/>
                  <a:sym typeface="+mn-ea"/>
                </a:rPr>
                <a:t>300M</a:t>
              </a:r>
              <a:r>
                <a:rPr lang="zh-CN" altLang="en-US" sz="1200" dirty="0">
                  <a:latin typeface="微软雅黑" panose="020B0503020204020204" charset="-122"/>
                  <a:ea typeface="微软雅黑" panose="020B0503020204020204" charset="-122"/>
                  <a:sym typeface="+mn-ea"/>
                </a:rPr>
                <a:t>上报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物联网公司安全监管</a:t>
              </a:r>
              <a:r>
                <a:rPr lang="en-US" altLang="zh-CN" sz="1200" dirty="0">
                  <a:latin typeface="微软雅黑" panose="020B0503020204020204" charset="-122"/>
                  <a:ea typeface="微软雅黑" panose="020B0503020204020204" charset="-122"/>
                  <a:sym typeface="+mn-ea"/>
                </a:rPr>
                <a:t>平台合规监测整改功能</a:t>
              </a:r>
              <a:r>
                <a:rPr lang="zh-CN" altLang="en-US" sz="1200" dirty="0">
                  <a:latin typeface="微软雅黑" panose="020B0503020204020204" charset="-122"/>
                  <a:ea typeface="微软雅黑" panose="020B0503020204020204" charset="-122"/>
                  <a:sym typeface="+mn-ea"/>
                </a:rPr>
                <a:t>优化为最新分类要求</a:t>
              </a:r>
              <a:endParaRPr lang="en-US" altLang="zh-CN"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grpSp>
      <p:sp>
        <p:nvSpPr>
          <p:cNvPr id="14" name="文本框 13"/>
          <p:cNvSpPr txBox="1"/>
          <p:nvPr/>
        </p:nvSpPr>
        <p:spPr>
          <a:xfrm>
            <a:off x="565785" y="5607050"/>
            <a:ext cx="10663555" cy="73723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市场影响： </a:t>
            </a:r>
            <a:r>
              <a:rPr lang="zh-CN" altLang="en-US" sz="1400">
                <a:solidFill>
                  <a:schemeClr val="tx1"/>
                </a:solidFill>
                <a:latin typeface="Arial" panose="020B0604020202020204" pitchFamily="34" charset="0"/>
                <a:ea typeface="微软雅黑" panose="020B0503020204020204" charset="-122"/>
              </a:rPr>
              <a:t>小流量从</a:t>
            </a:r>
            <a:r>
              <a:rPr lang="en-US" altLang="zh-CN" sz="1400">
                <a:solidFill>
                  <a:schemeClr val="tx1"/>
                </a:solidFill>
                <a:latin typeface="Arial" panose="020B0604020202020204" pitchFamily="34" charset="0"/>
                <a:ea typeface="微软雅黑" panose="020B0503020204020204" charset="-122"/>
              </a:rPr>
              <a:t>100M</a:t>
            </a:r>
            <a:r>
              <a:rPr lang="zh-CN" altLang="en-US" sz="1400">
                <a:solidFill>
                  <a:schemeClr val="tx1"/>
                </a:solidFill>
                <a:latin typeface="Arial" panose="020B0604020202020204" pitchFamily="34" charset="0"/>
                <a:ea typeface="微软雅黑" panose="020B0503020204020204" charset="-122"/>
              </a:rPr>
              <a:t>放宽到</a:t>
            </a:r>
            <a:r>
              <a:rPr lang="en-US" altLang="zh-CN" sz="1400">
                <a:solidFill>
                  <a:schemeClr val="tx1"/>
                </a:solidFill>
                <a:latin typeface="Arial" panose="020B0604020202020204" pitchFamily="34" charset="0"/>
                <a:ea typeface="微软雅黑" panose="020B0503020204020204" charset="-122"/>
              </a:rPr>
              <a:t>300M</a:t>
            </a:r>
            <a:r>
              <a:rPr lang="zh-CN" altLang="en-US" sz="1400">
                <a:solidFill>
                  <a:schemeClr val="tx1"/>
                </a:solidFill>
                <a:latin typeface="Arial" panose="020B0604020202020204" pitchFamily="34" charset="0"/>
                <a:ea typeface="微软雅黑" panose="020B0503020204020204" charset="-122"/>
              </a:rPr>
              <a:t>，能够更好的满足设备升级等小流量场景，能够利好小流量场景业务发展以及全网合规率的提升。大流量业务整体导向更为安全的定向流量，对通用大流量的管控进一步严格规范。</a:t>
            </a:r>
            <a:endParaRPr lang="zh-CN" altLang="en-US" sz="1400">
              <a:solidFill>
                <a:schemeClr val="tx1"/>
              </a:solidFill>
              <a:latin typeface="Arial" panose="020B0604020202020204" pitchFamily="34" charset="0"/>
              <a:ea typeface="微软雅黑" panose="020B0503020204020204" charset="-122"/>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131570"/>
            <a:ext cx="11377295" cy="532447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27685" y="4649477"/>
            <a:ext cx="11022330" cy="1449861"/>
            <a:chOff x="742" y="8006"/>
            <a:chExt cx="17358" cy="1256"/>
          </a:xfrm>
        </p:grpSpPr>
        <p:sp>
          <p:nvSpPr>
            <p:cNvPr id="121" name="文本框 120"/>
            <p:cNvSpPr txBox="1"/>
            <p:nvPr>
              <p:custDataLst>
                <p:tags r:id="rId1"/>
              </p:custDataLst>
            </p:nvPr>
          </p:nvSpPr>
          <p:spPr>
            <a:xfrm>
              <a:off x="1718" y="8006"/>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808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729" y="8512"/>
              <a:ext cx="5800" cy="750"/>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省公司按照要求对</a:t>
              </a:r>
              <a:r>
                <a:rPr lang="zh-CN" altLang="en-US" sz="1200">
                  <a:latin typeface="Arial" panose="020B0604020202020204" pitchFamily="34" charset="0"/>
                  <a:ea typeface="微软雅黑" panose="020B0503020204020204" charset="-122"/>
                  <a:sym typeface="+mn-ea"/>
                </a:rPr>
                <a:t>同一合同分批次开卡都需进行</a:t>
              </a:r>
              <a:r>
                <a:rPr lang="zh-CN" altLang="en-US" sz="1200" dirty="0">
                  <a:latin typeface="微软雅黑" panose="020B0503020204020204" charset="-122"/>
                  <a:ea typeface="微软雅黑" panose="020B0503020204020204" charset="-122"/>
                  <a:sym typeface="+mn-ea"/>
                </a:rPr>
                <a:t>准入风险评估，省内订单流程需同步优化</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8080"/>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439"/>
              <a:ext cx="5116" cy="303"/>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无</a:t>
              </a: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530"/>
              <a:ext cx="4793" cy="720"/>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a:latin typeface="Arial" panose="020B0604020202020204" pitchFamily="34" charset="0"/>
                  <a:ea typeface="微软雅黑" panose="020B0503020204020204" charset="-122"/>
                  <a:sym typeface="+mn-ea"/>
                </a:rPr>
                <a:t>对于同一合同分批次开卡的，电信企业应对每批次开卡视同新入网办理登记手续。</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6152" y="836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935355"/>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第十二条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447675" y="1376045"/>
            <a:ext cx="10663555" cy="3172460"/>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电信企业应通过自有实体渠道或自有人员上门服务的方式为购卡单位用户办理物联网卡入网手续。主要包括以下环节：</a:t>
            </a:r>
            <a:endParaRPr lang="zh-CN" altLang="en-US" sz="1400">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一）查验用户有效证件。电信企业应要求购卡单位用户出示单位有效证件、责任人和经办人有效证件以及单位委托授权书，采用机器识别、人像比对、联网核验等措施查验用户证件、身份信息真实性以及人证一致性。</a:t>
            </a:r>
            <a:endParaRPr lang="zh-CN" altLang="en-US" sz="1400">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二）如实登记用户信息。上述查验通过后，电信企业应参照电话实名制有关要求，如实登记单位信息、责任人和经办人信息，留存单位委托授权书，并现场拍摄留存经办人正面免冠照片。对于最终登记到实际使用人的场景，电信企业可通过线上或线下方式办理实名登记。对于同一用户名下物联网卡数量超过10张的，电信企业不得为其办理新的物联网卡。</a:t>
            </a:r>
            <a:endParaRPr lang="zh-CN" altLang="en-US" sz="1400">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三）规范开通业务功能。电信企业应严格按照合同内容以及风险评估情况，对每张物联网卡实施相应的前置规范、功能限制、使用监测等安全措施，做好业务、功能配置后，为用户开通物联网卡。对于同一合同分批次开卡的，电信企业应对每批次开卡视同新入网办理登记手续。</a:t>
            </a:r>
            <a:endParaRPr lang="zh-CN" altLang="en-US" sz="1400">
              <a:latin typeface="Arial" panose="020B0604020202020204" pitchFamily="34" charset="0"/>
              <a:ea typeface="微软雅黑" panose="020B05030202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017270"/>
            <a:ext cx="11377295" cy="563562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18160" y="3078154"/>
            <a:ext cx="11146155" cy="3691414"/>
            <a:chOff x="547" y="7808"/>
            <a:chExt cx="17553" cy="3278"/>
          </a:xfrm>
        </p:grpSpPr>
        <p:sp>
          <p:nvSpPr>
            <p:cNvPr id="121" name="文本框 120"/>
            <p:cNvSpPr txBox="1"/>
            <p:nvPr>
              <p:custDataLst>
                <p:tags r:id="rId1"/>
              </p:custDataLst>
            </p:nvPr>
          </p:nvSpPr>
          <p:spPr>
            <a:xfrm>
              <a:off x="1718" y="7808"/>
              <a:ext cx="2652" cy="348"/>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7884"/>
              <a:ext cx="3499" cy="272"/>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256" y="8251"/>
              <a:ext cx="6218" cy="1959"/>
            </a:xfrm>
            <a:prstGeom prst="rect">
              <a:avLst/>
            </a:prstGeom>
            <a:noFill/>
          </p:spPr>
          <p:txBody>
            <a:bodyPr wrap="square" rtlCol="0" anchor="t">
              <a:no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政企事业部完善管理要求，明确高风险业务要求，牵头更新合同、风险评估表</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公司完成系统调整，建立</a:t>
              </a:r>
              <a:r>
                <a:rPr sz="1200" dirty="0">
                  <a:latin typeface="微软雅黑" panose="020B0503020204020204" charset="-122"/>
                  <a:ea typeface="微软雅黑" panose="020B0503020204020204" charset="-122"/>
                  <a:sym typeface="+mn-ea"/>
                </a:rPr>
                <a:t>全国集中</a:t>
              </a:r>
              <a:r>
                <a:rPr lang="zh-CN" sz="1200" dirty="0">
                  <a:latin typeface="微软雅黑" panose="020B0503020204020204" charset="-122"/>
                  <a:ea typeface="微软雅黑" panose="020B0503020204020204" charset="-122"/>
                  <a:sym typeface="+mn-ea"/>
                </a:rPr>
                <a:t>的</a:t>
              </a:r>
              <a:r>
                <a:rPr sz="1200" dirty="0">
                  <a:latin typeface="微软雅黑" panose="020B0503020204020204" charset="-122"/>
                  <a:ea typeface="微软雅黑" panose="020B0503020204020204" charset="-122"/>
                  <a:sym typeface="+mn-ea"/>
                </a:rPr>
                <a:t>合同数据库，并上报</a:t>
              </a:r>
              <a:r>
                <a:rPr lang="zh-CN" sz="1200" dirty="0">
                  <a:latin typeface="微软雅黑" panose="020B0503020204020204" charset="-122"/>
                  <a:ea typeface="微软雅黑" panose="020B0503020204020204" charset="-122"/>
                  <a:sym typeface="+mn-ea"/>
                </a:rPr>
                <a:t>合同</a:t>
              </a:r>
              <a:r>
                <a:rPr sz="1200" dirty="0">
                  <a:latin typeface="微软雅黑" panose="020B0503020204020204" charset="-122"/>
                  <a:ea typeface="微软雅黑" panose="020B0503020204020204" charset="-122"/>
                  <a:sym typeface="+mn-ea"/>
                </a:rPr>
                <a:t>数据</a:t>
              </a:r>
              <a:r>
                <a:rPr lang="zh-CN" sz="1200" dirty="0">
                  <a:latin typeface="微软雅黑" panose="020B0503020204020204" charset="-122"/>
                  <a:ea typeface="微软雅黑" panose="020B0503020204020204" charset="-122"/>
                  <a:sym typeface="+mn-ea"/>
                </a:rPr>
                <a:t>；</a:t>
              </a:r>
              <a:r>
                <a:rPr sz="1200" dirty="0">
                  <a:latin typeface="微软雅黑" panose="020B0503020204020204" charset="-122"/>
                  <a:ea typeface="微软雅黑" panose="020B0503020204020204" charset="-122"/>
                  <a:sym typeface="+mn-ea"/>
                </a:rPr>
                <a:t>增加</a:t>
              </a:r>
              <a:r>
                <a:rPr lang="zh-CN" sz="1200" dirty="0">
                  <a:latin typeface="微软雅黑" panose="020B0503020204020204" charset="-122"/>
                  <a:ea typeface="微软雅黑" panose="020B0503020204020204" charset="-122"/>
                  <a:sym typeface="+mn-ea"/>
                </a:rPr>
                <a:t>合同查询</a:t>
              </a:r>
              <a:r>
                <a:rPr sz="1200" dirty="0">
                  <a:latin typeface="微软雅黑" panose="020B0503020204020204" charset="-122"/>
                  <a:ea typeface="微软雅黑" panose="020B0503020204020204" charset="-122"/>
                  <a:sym typeface="+mn-ea"/>
                </a:rPr>
                <a:t>接口满足信通院要求</a:t>
              </a:r>
              <a:endParaRPr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各省加强高风险应用场景风险评估及合同备案审核</a:t>
              </a:r>
              <a:endParaRPr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sz="1200" dirty="0">
                  <a:latin typeface="微软雅黑" panose="020B0503020204020204" charset="-122"/>
                  <a:ea typeface="微软雅黑" panose="020B0503020204020204" charset="-122"/>
                  <a:sym typeface="+mn-ea"/>
                </a:rPr>
                <a:t>物联网公司牵头</a:t>
              </a:r>
              <a:r>
                <a:rPr lang="zh-CN" altLang="en-US" sz="1200" dirty="0">
                  <a:latin typeface="微软雅黑" panose="020B0503020204020204" charset="-122"/>
                  <a:ea typeface="微软雅黑" panose="020B0503020204020204" charset="-122"/>
                  <a:sym typeface="+mn-ea"/>
                </a:rPr>
                <a:t>研发上网认证服务，包括认证插件、认证中心、认证记录上报接口，以及建设无线上网后向监测能力</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3514" y="7884"/>
              <a:ext cx="3636" cy="272"/>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251"/>
              <a:ext cx="5116" cy="2835"/>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输出高风险应用管控需求至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公司（业支团队，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推进信通院明确上网认证标准、无线上网后向监测标准（数据风控团队，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25</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建设无线上网认证服务能力（</a:t>
              </a:r>
              <a:r>
                <a:rPr lang="en-US" altLang="zh-CN" sz="1200" dirty="0">
                  <a:latin typeface="微软雅黑" panose="020B0503020204020204" charset="-122"/>
                  <a:ea typeface="微软雅黑" panose="020B0503020204020204" charset="-122"/>
                  <a:sym typeface="+mn-ea"/>
                </a:rPr>
                <a:t>OneLink</a:t>
              </a:r>
              <a:r>
                <a:rPr lang="zh-CN" altLang="en-US" sz="1200" dirty="0">
                  <a:latin typeface="微软雅黑" panose="020B0503020204020204" charset="-122"/>
                  <a:ea typeface="微软雅黑" panose="020B0503020204020204" charset="-122"/>
                  <a:sym typeface="+mn-ea"/>
                </a:rPr>
                <a:t>产品团队，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31</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建设无线上网后向监测能力（数据风控团队，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31</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547" y="8251"/>
              <a:ext cx="5410" cy="1476"/>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新增条款</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新增高风险应用场景销售合同备案及审核机制，建立集中的高风险应用场景销售合同库</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对物联卡用于无线上网类服务高风险应用场景，新增向购卡用户提供无线上网认证服务的要求</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新增高风险场景合同备案数据接口至信通院</a:t>
              </a: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6152" y="836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85598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第十三条（新增条款）</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659765" y="1292225"/>
            <a:ext cx="10663555" cy="1765935"/>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对于开通非定向大流量功能、用于无线上网类服务等高风险应用场景的物联网卡，电信企业总部应统一明确购卡单位用户的资质要求，加强购卡单位用户风险评估；建立高风险场景销售合同备案和审核机制，形成全国集中的合同数据库；要求购卡用户使用电信企业自建系统登记实际使用人身份信息，并提示用户安全责任。</a:t>
            </a:r>
            <a:endParaRPr lang="zh-CN" altLang="en-US" sz="1400">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此外，电信企业应会同购卡用户严格落实国家关于公共无线上网实名制、互联网安全保护技术措施规定以及网络日志留存等要求。鼓励电信企业向购卡用户提供无线上网认证服务，提升物联网卡安全管理能力。</a:t>
            </a:r>
            <a:endParaRPr lang="zh-CN" altLang="en-US" sz="1400">
              <a:latin typeface="Arial" panose="020B0604020202020204" pitchFamily="34" charset="0"/>
              <a:ea typeface="微软雅黑" panose="020B0503020204020204" charset="-122"/>
            </a:endParaRPr>
          </a:p>
        </p:txBody>
      </p:sp>
      <p:sp>
        <p:nvSpPr>
          <p:cNvPr id="14" name="文本框 13"/>
          <p:cNvSpPr txBox="1"/>
          <p:nvPr/>
        </p:nvSpPr>
        <p:spPr>
          <a:xfrm>
            <a:off x="565785" y="5540375"/>
            <a:ext cx="11187430" cy="1060450"/>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市场影响：</a:t>
            </a:r>
            <a:endParaRPr lang="zh-CN" altLang="en-US" sz="1400" b="1">
              <a:solidFill>
                <a:srgbClr val="C00000"/>
              </a:solidFill>
              <a:latin typeface="Arial" panose="020B0604020202020204" pitchFamily="34" charset="0"/>
              <a:ea typeface="微软雅黑" panose="020B0503020204020204" charset="-122"/>
            </a:endParaRPr>
          </a:p>
          <a:p>
            <a:pPr indent="0" algn="l" fontAlgn="auto">
              <a:lnSpc>
                <a:spcPct val="150000"/>
              </a:lnSpc>
            </a:pPr>
            <a:r>
              <a:rPr lang="zh-CN" altLang="en-US" sz="1400">
                <a:latin typeface="Arial" panose="020B0604020202020204" pitchFamily="34" charset="0"/>
                <a:ea typeface="微软雅黑" panose="020B0503020204020204" charset="-122"/>
              </a:rPr>
              <a:t> </a:t>
            </a:r>
            <a:r>
              <a:rPr lang="en-US" altLang="zh-CN" sz="1400">
                <a:latin typeface="Arial" panose="020B0604020202020204" pitchFamily="34" charset="0"/>
                <a:ea typeface="微软雅黑" panose="020B0503020204020204" charset="-122"/>
                <a:sym typeface="+mn-ea"/>
              </a:rPr>
              <a:t>1、电信企业为客户提供无线上网认证服务，需在客户终端加装安全软硬件管控</a:t>
            </a:r>
            <a:r>
              <a:rPr lang="zh-CN" altLang="en-US" sz="1400">
                <a:latin typeface="Arial" panose="020B0604020202020204" pitchFamily="34" charset="0"/>
                <a:ea typeface="微软雅黑" panose="020B0503020204020204" charset="-122"/>
                <a:sym typeface="+mn-ea"/>
              </a:rPr>
              <a:t>插件</a:t>
            </a:r>
            <a:r>
              <a:rPr lang="en-US" altLang="zh-CN" sz="1400">
                <a:latin typeface="Arial" panose="020B0604020202020204" pitchFamily="34" charset="0"/>
                <a:ea typeface="微软雅黑" panose="020B0503020204020204" charset="-122"/>
                <a:sym typeface="+mn-ea"/>
              </a:rPr>
              <a:t>，</a:t>
            </a:r>
            <a:r>
              <a:rPr lang="zh-CN" altLang="en-US" sz="1400">
                <a:latin typeface="Arial" panose="020B0604020202020204" pitchFamily="34" charset="0"/>
                <a:ea typeface="微软雅黑" panose="020B0503020204020204" charset="-122"/>
                <a:sym typeface="+mn-ea"/>
              </a:rPr>
              <a:t>增加</a:t>
            </a:r>
            <a:r>
              <a:rPr lang="en-US" altLang="zh-CN" sz="1400">
                <a:latin typeface="Arial" panose="020B0604020202020204" pitchFamily="34" charset="0"/>
                <a:ea typeface="微软雅黑" panose="020B0503020204020204" charset="-122"/>
                <a:sym typeface="+mn-ea"/>
              </a:rPr>
              <a:t>客户终端的</a:t>
            </a:r>
            <a:r>
              <a:rPr lang="zh-CN" altLang="en-US" sz="1400">
                <a:latin typeface="Arial" panose="020B0604020202020204" pitchFamily="34" charset="0"/>
                <a:ea typeface="微软雅黑" panose="020B0503020204020204" charset="-122"/>
                <a:sym typeface="+mn-ea"/>
              </a:rPr>
              <a:t>成本和安装技术难度</a:t>
            </a:r>
            <a:r>
              <a:rPr lang="en-US" altLang="zh-CN" sz="1400">
                <a:latin typeface="Arial" panose="020B0604020202020204" pitchFamily="34" charset="0"/>
                <a:ea typeface="微软雅黑" panose="020B0503020204020204" charset="-122"/>
                <a:sym typeface="+mn-ea"/>
              </a:rPr>
              <a:t>。</a:t>
            </a:r>
            <a:endParaRPr lang="en-US" altLang="zh-CN" sz="1400">
              <a:latin typeface="Arial" panose="020B0604020202020204" pitchFamily="34" charset="0"/>
              <a:ea typeface="微软雅黑" panose="020B0503020204020204" charset="-122"/>
            </a:endParaRPr>
          </a:p>
          <a:p>
            <a:pPr indent="0" algn="l" fontAlgn="auto">
              <a:lnSpc>
                <a:spcPct val="150000"/>
              </a:lnSpc>
            </a:pPr>
            <a:r>
              <a:rPr lang="en-US" altLang="zh-CN" sz="1400">
                <a:latin typeface="Arial" panose="020B0604020202020204" pitchFamily="34" charset="0"/>
                <a:ea typeface="微软雅黑" panose="020B0503020204020204" charset="-122"/>
                <a:sym typeface="+mn-ea"/>
              </a:rPr>
              <a:t>2、高风险场景管控</a:t>
            </a:r>
            <a:r>
              <a:rPr lang="zh-CN" altLang="en-US" sz="1400">
                <a:latin typeface="Arial" panose="020B0604020202020204" pitchFamily="34" charset="0"/>
                <a:ea typeface="微软雅黑" panose="020B0503020204020204" charset="-122"/>
                <a:sym typeface="+mn-ea"/>
              </a:rPr>
              <a:t>要求更繁琐，会降低</a:t>
            </a:r>
            <a:r>
              <a:rPr lang="en-US" altLang="zh-CN" sz="1400">
                <a:latin typeface="Arial" panose="020B0604020202020204" pitchFamily="34" charset="0"/>
                <a:ea typeface="微软雅黑" panose="020B0503020204020204" charset="-122"/>
                <a:sym typeface="+mn-ea"/>
              </a:rPr>
              <a:t>党政军、央企</a:t>
            </a:r>
            <a:r>
              <a:rPr lang="zh-CN" altLang="en-US" sz="1400">
                <a:latin typeface="Arial" panose="020B0604020202020204" pitchFamily="34" charset="0"/>
                <a:ea typeface="微软雅黑" panose="020B0503020204020204" charset="-122"/>
                <a:sym typeface="+mn-ea"/>
              </a:rPr>
              <a:t>、</a:t>
            </a:r>
            <a:r>
              <a:rPr lang="en-US" altLang="zh-CN" sz="1400">
                <a:latin typeface="Arial" panose="020B0604020202020204" pitchFamily="34" charset="0"/>
                <a:ea typeface="微软雅黑" panose="020B0503020204020204" charset="-122"/>
                <a:sym typeface="+mn-ea"/>
              </a:rPr>
              <a:t>国企</a:t>
            </a:r>
            <a:r>
              <a:rPr lang="zh-CN" altLang="en-US" sz="1400">
                <a:latin typeface="Arial" panose="020B0604020202020204" pitchFamily="34" charset="0"/>
                <a:ea typeface="微软雅黑" panose="020B0503020204020204" charset="-122"/>
                <a:sym typeface="+mn-ea"/>
              </a:rPr>
              <a:t>等优质客户的合作效率，影响正常业务</a:t>
            </a:r>
            <a:r>
              <a:rPr lang="en-US" altLang="zh-CN" sz="1400">
                <a:latin typeface="Arial" panose="020B0604020202020204" pitchFamily="34" charset="0"/>
                <a:ea typeface="微软雅黑" panose="020B0503020204020204" charset="-122"/>
                <a:sym typeface="+mn-ea"/>
              </a:rPr>
              <a:t>。</a:t>
            </a:r>
            <a:endParaRPr lang="en-US" altLang="zh-CN" sz="1400">
              <a:latin typeface="Arial" panose="020B0604020202020204" pitchFamily="34" charset="0"/>
              <a:ea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039495"/>
            <a:ext cx="11377295" cy="562038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56260" y="2681453"/>
            <a:ext cx="11022330" cy="2739268"/>
            <a:chOff x="742" y="7936"/>
            <a:chExt cx="17358" cy="2373"/>
          </a:xfrm>
        </p:grpSpPr>
        <p:sp>
          <p:nvSpPr>
            <p:cNvPr id="121" name="文本框 120"/>
            <p:cNvSpPr txBox="1"/>
            <p:nvPr>
              <p:custDataLst>
                <p:tags r:id="rId1"/>
              </p:custDataLst>
            </p:nvPr>
          </p:nvSpPr>
          <p:spPr>
            <a:xfrm>
              <a:off x="1718" y="7936"/>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801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639" y="8440"/>
              <a:ext cx="5800" cy="1422"/>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政企事业部完善管理要求，明确搭载销售的业务且录和机制流程，更新风险评估表</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IT公司完成系统调整，针对单卡增加搭载销售标识、销售状态，新增搭载信息稽核</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物联网公司新增单位用户实名登记渠道能力</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省公司，开户数据新增搭载销售状态等信息上报</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8010"/>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439"/>
              <a:ext cx="5116" cy="1870"/>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输出搭载销售业务需求文档至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公司（业支团队，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输出单位用户实名登记需求（OneLink、业支团队，11月20日)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配合CMIOT联调并完成单位用户实名能力上线（OneLink产品团队，11月20日）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530"/>
              <a:ext cx="4793" cy="1200"/>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sym typeface="+mn-ea"/>
                </a:rPr>
                <a:t>新增条款</a:t>
              </a:r>
              <a:endParaRPr lang="zh-CN" altLang="en-US" sz="1200" dirty="0">
                <a:latin typeface="微软雅黑" panose="020B0503020204020204" charset="-122"/>
                <a:ea typeface="微软雅黑" panose="020B0503020204020204" charset="-122"/>
                <a:sym typeface="+mn-ea"/>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sym typeface="+mn-ea"/>
                </a:rPr>
                <a:t>新建搭载销售管理平台，支撑购卡用户开展搭载销售、实名登记</a:t>
              </a:r>
              <a:endParaRPr lang="zh-CN" altLang="en-US"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开户数据新增搭载销售实名登记（个人、单位）及数据上报</a:t>
              </a:r>
              <a:endParaRPr lang="zh-CN" altLang="en-US" sz="1200" dirty="0">
                <a:latin typeface="微软雅黑" panose="020B0503020204020204" charset="-122"/>
                <a:ea typeface="微软雅黑" panose="020B0503020204020204" charset="-122"/>
              </a:endParaRPr>
            </a:p>
          </p:txBody>
        </p:sp>
        <p:cxnSp>
          <p:nvCxnSpPr>
            <p:cNvPr id="143" name="直接连接符 142"/>
            <p:cNvCxnSpPr/>
            <p:nvPr>
              <p:custDataLst>
                <p:tags r:id="rId7"/>
              </p:custDataLst>
            </p:nvPr>
          </p:nvCxnSpPr>
          <p:spPr>
            <a:xfrm>
              <a:off x="6152" y="836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85598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第十四条（新增条款）</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675640" y="1308100"/>
            <a:ext cx="10663555" cy="1132205"/>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建立物联网卡搭载销售管理制度，明确搭载销售的业务且录和机制流程，建设统一的搭载销售管理平台，支撑购卡用户开展搭载销售、实名登记等工作。电信企业应要求购卡用户在将载有物联网卡的设备销售给最终用户时，使用电信企业平台办理实名登记手续。电信企业应会同网络交易平台加强物联网卡搭载销售企业资质核验，有效治理网络违规售卡等情形。</a:t>
            </a:r>
            <a:endParaRPr lang="zh-CN" altLang="en-US" sz="1400">
              <a:latin typeface="Arial" panose="020B0604020202020204" pitchFamily="34" charset="0"/>
              <a:ea typeface="微软雅黑" panose="020B0503020204020204" charset="-122"/>
            </a:endParaRPr>
          </a:p>
        </p:txBody>
      </p:sp>
      <p:sp>
        <p:nvSpPr>
          <p:cNvPr id="14" name="文本框 13"/>
          <p:cNvSpPr txBox="1"/>
          <p:nvPr/>
        </p:nvSpPr>
        <p:spPr>
          <a:xfrm>
            <a:off x="508000" y="5276215"/>
            <a:ext cx="10663555" cy="138366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市场影响：</a:t>
            </a:r>
            <a:r>
              <a:rPr lang="zh-CN" altLang="en-US" sz="1400">
                <a:latin typeface="Arial" panose="020B0604020202020204" pitchFamily="34" charset="0"/>
                <a:ea typeface="微软雅黑" panose="020B0503020204020204" charset="-122"/>
              </a:rPr>
              <a:t> </a:t>
            </a:r>
            <a:endParaRPr lang="zh-CN" altLang="en-US" sz="1400">
              <a:latin typeface="Arial" panose="020B0604020202020204" pitchFamily="34" charset="0"/>
              <a:ea typeface="微软雅黑" panose="020B0503020204020204" charset="-122"/>
            </a:endParaRPr>
          </a:p>
          <a:p>
            <a:pPr indent="0" algn="l" fontAlgn="auto">
              <a:lnSpc>
                <a:spcPct val="150000"/>
              </a:lnSpc>
            </a:pPr>
            <a:r>
              <a:rPr lang="en-US" altLang="zh-CN" sz="1400">
                <a:latin typeface="Arial" panose="020B0604020202020204" pitchFamily="34" charset="0"/>
                <a:ea typeface="微软雅黑" panose="020B0503020204020204" charset="-122"/>
                <a:sym typeface="+mn-ea"/>
              </a:rPr>
              <a:t>1、运营商无法判断</a:t>
            </a:r>
            <a:r>
              <a:rPr lang="zh-CN" altLang="en-US" sz="1400">
                <a:latin typeface="Arial" panose="020B0604020202020204" pitchFamily="34" charset="0"/>
                <a:ea typeface="微软雅黑" panose="020B0503020204020204" charset="-122"/>
                <a:sym typeface="+mn-ea"/>
              </a:rPr>
              <a:t>客户提供数据的真实性</a:t>
            </a:r>
            <a:r>
              <a:rPr lang="en-US" altLang="zh-CN" sz="1400">
                <a:latin typeface="Arial" panose="020B0604020202020204" pitchFamily="34" charset="0"/>
                <a:ea typeface="微软雅黑" panose="020B0503020204020204" charset="-122"/>
                <a:sym typeface="+mn-ea"/>
              </a:rPr>
              <a:t>，对电信企业的判定造成影响。</a:t>
            </a:r>
            <a:endParaRPr lang="en-US" altLang="zh-CN" sz="1400">
              <a:latin typeface="Arial" panose="020B0604020202020204" pitchFamily="34" charset="0"/>
              <a:ea typeface="微软雅黑" panose="020B0503020204020204" charset="-122"/>
            </a:endParaRPr>
          </a:p>
          <a:p>
            <a:pPr indent="0" algn="l" fontAlgn="auto">
              <a:lnSpc>
                <a:spcPct val="150000"/>
              </a:lnSpc>
            </a:pPr>
            <a:r>
              <a:rPr lang="en-US" altLang="zh-CN" sz="1400">
                <a:latin typeface="Arial" panose="020B0604020202020204" pitchFamily="34" charset="0"/>
                <a:ea typeface="微软雅黑" panose="020B0503020204020204" charset="-122"/>
                <a:sym typeface="+mn-ea"/>
              </a:rPr>
              <a:t>2、</a:t>
            </a:r>
            <a:r>
              <a:rPr lang="zh-CN" altLang="en-US" sz="1400">
                <a:latin typeface="Arial" panose="020B0604020202020204" pitchFamily="34" charset="0"/>
                <a:ea typeface="微软雅黑" panose="020B0503020204020204" charset="-122"/>
                <a:sym typeface="+mn-ea"/>
              </a:rPr>
              <a:t>运营商</a:t>
            </a:r>
            <a:r>
              <a:rPr lang="en-US" altLang="zh-CN" sz="1400">
                <a:latin typeface="Arial" panose="020B0604020202020204" pitchFamily="34" charset="0"/>
                <a:ea typeface="微软雅黑" panose="020B0503020204020204" charset="-122"/>
                <a:sym typeface="+mn-ea"/>
              </a:rPr>
              <a:t>对购卡用户没有</a:t>
            </a:r>
            <a:r>
              <a:rPr lang="zh-CN" altLang="en-US" sz="1400">
                <a:latin typeface="Arial" panose="020B0604020202020204" pitchFamily="34" charset="0"/>
                <a:ea typeface="微软雅黑" panose="020B0503020204020204" charset="-122"/>
                <a:sym typeface="+mn-ea"/>
              </a:rPr>
              <a:t>有效的</a:t>
            </a:r>
            <a:r>
              <a:rPr lang="en-US" altLang="zh-CN" sz="1400">
                <a:latin typeface="Arial" panose="020B0604020202020204" pitchFamily="34" charset="0"/>
                <a:ea typeface="微软雅黑" panose="020B0503020204020204" charset="-122"/>
                <a:sym typeface="+mn-ea"/>
              </a:rPr>
              <a:t>约束手段，</a:t>
            </a:r>
            <a:r>
              <a:rPr lang="zh-CN" altLang="en-US" sz="1400">
                <a:latin typeface="Arial" panose="020B0604020202020204" pitchFamily="34" charset="0"/>
                <a:ea typeface="微软雅黑" panose="020B0503020204020204" charset="-122"/>
                <a:sym typeface="+mn-ea"/>
              </a:rPr>
              <a:t>难以让客户配合提供相关搭载销售信息。</a:t>
            </a:r>
            <a:endParaRPr lang="zh-CN" altLang="en-US" sz="1400">
              <a:latin typeface="Arial" panose="020B0604020202020204" pitchFamily="34" charset="0"/>
              <a:ea typeface="微软雅黑" panose="020B0503020204020204" charset="-122"/>
            </a:endParaRPr>
          </a:p>
          <a:p>
            <a:pPr indent="0" algn="l" fontAlgn="auto">
              <a:lnSpc>
                <a:spcPct val="150000"/>
              </a:lnSpc>
            </a:pPr>
            <a:endParaRPr lang="en-US" altLang="zh-CN" sz="1400">
              <a:latin typeface="Arial" panose="020B0604020202020204" pitchFamily="34" charset="0"/>
              <a:ea typeface="微软雅黑" panose="020B050302020402020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文件发布及主要变化</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4" name="文本框 4"/>
          <p:cNvSpPr txBox="1"/>
          <p:nvPr/>
        </p:nvSpPr>
        <p:spPr>
          <a:xfrm>
            <a:off x="466725" y="941070"/>
            <a:ext cx="10972800" cy="850900"/>
          </a:xfrm>
          <a:prstGeom prst="rect">
            <a:avLst/>
          </a:prstGeom>
          <a:noFill/>
        </p:spPr>
        <p:txBody>
          <a:bodyPr rIns="48000" anchor="ctr"/>
          <a:lstStyle>
            <a:defPPr>
              <a:defRPr lang="zh-CN"/>
            </a:defPPr>
            <a:lvl1pPr algn="ctr" fontAlgn="base">
              <a:lnSpc>
                <a:spcPct val="150000"/>
              </a:lnSpc>
              <a:spcBef>
                <a:spcPct val="0"/>
              </a:spcBef>
              <a:spcAft>
                <a:spcPct val="0"/>
              </a:spcAft>
              <a:defRPr sz="1600" b="1" kern="0">
                <a:solidFill>
                  <a:srgbClr val="0070C0"/>
                </a:solidFill>
                <a:latin typeface="微软雅黑" panose="020B0503020204020204" charset="-122"/>
                <a:ea typeface="微软雅黑" panose="020B0503020204020204" charset="-122"/>
              </a:defRPr>
            </a:lvl1pPr>
          </a:lstStyle>
          <a:p>
            <a:pPr marL="239395" lvl="0" indent="-239395" algn="l" defTabSz="914400" fontAlgn="auto">
              <a:lnSpc>
                <a:spcPct val="140000"/>
              </a:lnSpc>
              <a:spcBef>
                <a:spcPts val="0"/>
              </a:spcBef>
              <a:spcAft>
                <a:spcPts val="0"/>
              </a:spcAft>
              <a:buFont typeface="Arial" panose="020B0604020202020204" pitchFamily="34" charset="0"/>
              <a:buChar char="•"/>
              <a:tabLst>
                <a:tab pos="236855" algn="l"/>
              </a:tabLst>
              <a:defRPr/>
            </a:pPr>
            <a:r>
              <a:rPr lang="en-US" sz="1400" dirty="0">
                <a:solidFill>
                  <a:srgbClr val="2E91F7"/>
                </a:solidFill>
                <a:sym typeface="+mn-ea"/>
              </a:rPr>
              <a:t>2024</a:t>
            </a:r>
            <a:r>
              <a:rPr lang="zh-CN" altLang="en-US" sz="1400" dirty="0">
                <a:solidFill>
                  <a:srgbClr val="2E91F7"/>
                </a:solidFill>
                <a:sym typeface="+mn-ea"/>
              </a:rPr>
              <a:t>年</a:t>
            </a:r>
            <a:r>
              <a:rPr lang="en-US" altLang="zh-CN" sz="1400" dirty="0">
                <a:solidFill>
                  <a:srgbClr val="2E91F7"/>
                </a:solidFill>
                <a:sym typeface="+mn-ea"/>
              </a:rPr>
              <a:t>10</a:t>
            </a:r>
            <a:r>
              <a:rPr lang="zh-CN" altLang="en-US" sz="1400" dirty="0">
                <a:solidFill>
                  <a:srgbClr val="2E91F7"/>
                </a:solidFill>
                <a:sym typeface="+mn-ea"/>
              </a:rPr>
              <a:t>月，工信部在原有《物联网卡安全分类管理实施指引》（工网安函〔202</a:t>
            </a:r>
            <a:r>
              <a:rPr lang="en-US" altLang="zh-CN" sz="1400" dirty="0">
                <a:solidFill>
                  <a:srgbClr val="2E91F7"/>
                </a:solidFill>
                <a:sym typeface="+mn-ea"/>
              </a:rPr>
              <a:t>0</a:t>
            </a:r>
            <a:r>
              <a:rPr lang="zh-CN" altLang="en-US" sz="1400" dirty="0">
                <a:solidFill>
                  <a:srgbClr val="2E91F7"/>
                </a:solidFill>
                <a:sym typeface="+mn-ea"/>
              </a:rPr>
              <a:t>〕</a:t>
            </a:r>
            <a:r>
              <a:rPr lang="en-US" altLang="zh-CN" sz="1400" dirty="0">
                <a:solidFill>
                  <a:srgbClr val="2E91F7"/>
                </a:solidFill>
                <a:sym typeface="+mn-ea"/>
              </a:rPr>
              <a:t>1173</a:t>
            </a:r>
            <a:r>
              <a:rPr lang="zh-CN" altLang="en-US" sz="1400" dirty="0">
                <a:solidFill>
                  <a:srgbClr val="2E91F7"/>
                </a:solidFill>
                <a:sym typeface="+mn-ea"/>
              </a:rPr>
              <a:t>号）基础上，历时</a:t>
            </a:r>
            <a:r>
              <a:rPr lang="en-US" altLang="zh-CN" sz="1400" dirty="0">
                <a:solidFill>
                  <a:srgbClr val="2E91F7"/>
                </a:solidFill>
                <a:sym typeface="+mn-ea"/>
              </a:rPr>
              <a:t>3</a:t>
            </a:r>
            <a:r>
              <a:rPr lang="zh-CN" altLang="en-US" sz="1400" dirty="0">
                <a:solidFill>
                  <a:srgbClr val="2E91F7"/>
                </a:solidFill>
                <a:sym typeface="+mn-ea"/>
              </a:rPr>
              <a:t>年，多次征求三家运营商意见，印发《物联网卡安全管理实施细则（试行）》（工网安函〔2024〕717号），要求自</a:t>
            </a:r>
            <a:r>
              <a:rPr lang="en-US" altLang="zh-CN" sz="1400" dirty="0">
                <a:solidFill>
                  <a:srgbClr val="2E91F7"/>
                </a:solidFill>
                <a:sym typeface="+mn-ea"/>
              </a:rPr>
              <a:t>2025</a:t>
            </a:r>
            <a:r>
              <a:rPr lang="zh-CN" altLang="en-US" sz="1400" dirty="0">
                <a:solidFill>
                  <a:srgbClr val="2E91F7"/>
                </a:solidFill>
                <a:sym typeface="+mn-ea"/>
              </a:rPr>
              <a:t>年</a:t>
            </a:r>
            <a:r>
              <a:rPr lang="en-US" altLang="zh-CN" sz="1400" dirty="0">
                <a:solidFill>
                  <a:srgbClr val="2E91F7"/>
                </a:solidFill>
                <a:sym typeface="+mn-ea"/>
              </a:rPr>
              <a:t>1</a:t>
            </a:r>
            <a:r>
              <a:rPr lang="zh-CN" altLang="en-US" sz="1400" dirty="0">
                <a:solidFill>
                  <a:srgbClr val="2E91F7"/>
                </a:solidFill>
                <a:sym typeface="+mn-ea"/>
              </a:rPr>
              <a:t>月</a:t>
            </a:r>
            <a:r>
              <a:rPr lang="en-US" altLang="zh-CN" sz="1400" dirty="0">
                <a:solidFill>
                  <a:srgbClr val="2E91F7"/>
                </a:solidFill>
                <a:sym typeface="+mn-ea"/>
              </a:rPr>
              <a:t>1</a:t>
            </a:r>
            <a:r>
              <a:rPr lang="zh-CN" altLang="en-US" sz="1400" dirty="0">
                <a:solidFill>
                  <a:srgbClr val="2E91F7"/>
                </a:solidFill>
                <a:sym typeface="+mn-ea"/>
              </a:rPr>
              <a:t>日起正式实施。文件共</a:t>
            </a:r>
            <a:r>
              <a:rPr lang="en-US" altLang="zh-CN" sz="1400" dirty="0">
                <a:solidFill>
                  <a:srgbClr val="2E91F7"/>
                </a:solidFill>
                <a:sym typeface="+mn-ea"/>
              </a:rPr>
              <a:t>21</a:t>
            </a:r>
            <a:r>
              <a:rPr lang="zh-CN" altLang="en-US" sz="1400" dirty="0">
                <a:solidFill>
                  <a:srgbClr val="2E91F7"/>
                </a:solidFill>
                <a:sym typeface="+mn-ea"/>
              </a:rPr>
              <a:t>条，其中</a:t>
            </a:r>
            <a:r>
              <a:rPr lang="en-US" altLang="zh-CN" sz="1400" dirty="0">
                <a:solidFill>
                  <a:srgbClr val="2E91F7"/>
                </a:solidFill>
                <a:sym typeface="+mn-ea"/>
              </a:rPr>
              <a:t>5</a:t>
            </a:r>
            <a:r>
              <a:rPr lang="zh-CN" altLang="en-US" sz="1400" dirty="0">
                <a:solidFill>
                  <a:srgbClr val="2E91F7"/>
                </a:solidFill>
                <a:sym typeface="+mn-ea"/>
              </a:rPr>
              <a:t>条新增条款，</a:t>
            </a:r>
            <a:r>
              <a:rPr lang="en-US" altLang="zh-CN" sz="1400" dirty="0">
                <a:solidFill>
                  <a:srgbClr val="2E91F7"/>
                </a:solidFill>
                <a:sym typeface="+mn-ea"/>
              </a:rPr>
              <a:t>8</a:t>
            </a:r>
            <a:r>
              <a:rPr lang="zh-CN" altLang="en-US" sz="1400" dirty="0">
                <a:solidFill>
                  <a:srgbClr val="2E91F7"/>
                </a:solidFill>
                <a:sym typeface="+mn-ea"/>
              </a:rPr>
              <a:t>条管理要求较之前文件有变化，</a:t>
            </a:r>
            <a:r>
              <a:rPr lang="en-US" altLang="zh-CN" sz="1400" dirty="0">
                <a:solidFill>
                  <a:srgbClr val="2E91F7"/>
                </a:solidFill>
                <a:sym typeface="+mn-ea"/>
              </a:rPr>
              <a:t>8</a:t>
            </a:r>
            <a:r>
              <a:rPr lang="zh-CN" altLang="en-US" sz="1400" dirty="0">
                <a:solidFill>
                  <a:srgbClr val="2E91F7"/>
                </a:solidFill>
                <a:sym typeface="+mn-ea"/>
              </a:rPr>
              <a:t>条涉及系统管控功能调整，</a:t>
            </a:r>
            <a:r>
              <a:rPr lang="en-US" altLang="zh-CN" sz="1400" dirty="0">
                <a:solidFill>
                  <a:srgbClr val="2E91F7"/>
                </a:solidFill>
                <a:sym typeface="+mn-ea"/>
              </a:rPr>
              <a:t>2</a:t>
            </a:r>
            <a:r>
              <a:rPr lang="zh-CN" altLang="en-US" sz="1400" dirty="0">
                <a:solidFill>
                  <a:srgbClr val="2E91F7"/>
                </a:solidFill>
                <a:sym typeface="+mn-ea"/>
              </a:rPr>
              <a:t>条涉及风险监测处置能力优化。</a:t>
            </a:r>
            <a:endParaRPr lang="zh-CN" altLang="en-US" sz="1400" dirty="0">
              <a:solidFill>
                <a:srgbClr val="2E91F7"/>
              </a:solidFill>
              <a:sym typeface="+mn-ea"/>
            </a:endParaRPr>
          </a:p>
        </p:txBody>
      </p:sp>
      <p:cxnSp>
        <p:nvCxnSpPr>
          <p:cNvPr id="48" name="直接连接符 47"/>
          <p:cNvCxnSpPr/>
          <p:nvPr>
            <p:custDataLst>
              <p:tags r:id="rId1"/>
            </p:custDataLst>
          </p:nvPr>
        </p:nvCxnSpPr>
        <p:spPr>
          <a:xfrm flipH="1" flipV="1">
            <a:off x="628650" y="2183765"/>
            <a:ext cx="0" cy="219075"/>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custDataLst>
              <p:tags r:id="rId2"/>
            </p:custDataLst>
          </p:nvPr>
        </p:nvGrpSpPr>
        <p:grpSpPr>
          <a:xfrm>
            <a:off x="513402" y="4426972"/>
            <a:ext cx="2500822" cy="382524"/>
            <a:chOff x="397" y="6081"/>
            <a:chExt cx="2961" cy="698"/>
          </a:xfrm>
        </p:grpSpPr>
        <p:sp>
          <p:nvSpPr>
            <p:cNvPr id="51" name="梯形 50"/>
            <p:cNvSpPr/>
            <p:nvPr>
              <p:custDataLst>
                <p:tags r:id="rId3"/>
              </p:custDataLst>
            </p:nvPr>
          </p:nvSpPr>
          <p:spPr>
            <a:xfrm>
              <a:off x="450" y="6601"/>
              <a:ext cx="2748" cy="178"/>
            </a:xfrm>
            <a:prstGeom prst="trapezoid">
              <a:avLst>
                <a:gd name="adj" fmla="val 77024"/>
              </a:avLst>
            </a:prstGeom>
            <a:gradFill>
              <a:gsLst>
                <a:gs pos="0">
                  <a:schemeClr val="bg1">
                    <a:alpha val="50000"/>
                  </a:schemeClr>
                </a:gs>
                <a:gs pos="100000">
                  <a:srgbClr val="2E91F7">
                    <a:alpha val="85000"/>
                  </a:srgbClr>
                </a:gs>
              </a:gsLst>
              <a:lin ang="5400000" scaled="0"/>
            </a:gradFill>
            <a:ln w="9525">
              <a:gradFill>
                <a:gsLst>
                  <a:gs pos="3000">
                    <a:schemeClr val="accent1">
                      <a:lumMod val="5000"/>
                      <a:lumOff val="95000"/>
                      <a:alpha val="0"/>
                    </a:schemeClr>
                  </a:gs>
                  <a:gs pos="100000">
                    <a:srgbClr val="2E91F7">
                      <a:lumMod val="94000"/>
                      <a:lumOff val="6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52" name="文本框 51"/>
            <p:cNvSpPr txBox="1"/>
            <p:nvPr>
              <p:custDataLst>
                <p:tags r:id="rId4"/>
              </p:custDataLst>
            </p:nvPr>
          </p:nvSpPr>
          <p:spPr>
            <a:xfrm>
              <a:off x="397" y="6081"/>
              <a:ext cx="2961" cy="615"/>
            </a:xfrm>
            <a:prstGeom prst="rect">
              <a:avLst/>
            </a:prstGeom>
            <a:noFill/>
          </p:spPr>
          <p:txBody>
            <a:bodyPr wrap="square" rtlCol="0" anchor="t">
              <a:spAutoFit/>
            </a:bodyPr>
            <a:lstStyle/>
            <a:p>
              <a:pPr algn="ctr"/>
              <a:r>
                <a:rPr lang="zh-CN" altLang="en-US" sz="1600" b="1" dirty="0">
                  <a:solidFill>
                    <a:schemeClr val="tx1"/>
                  </a:solidFill>
                  <a:effectLst/>
                  <a:latin typeface="微软雅黑" panose="020B0503020204020204" charset="-122"/>
                  <a:ea typeface="微软雅黑" panose="020B0503020204020204" charset="-122"/>
                  <a:sym typeface="+mn-ea"/>
                </a:rPr>
                <a:t>新增要求</a:t>
              </a:r>
              <a:r>
                <a:rPr lang="en-US" altLang="zh-CN" sz="1600" b="1" dirty="0">
                  <a:solidFill>
                    <a:schemeClr val="tx1"/>
                  </a:solidFill>
                  <a:effectLst/>
                  <a:latin typeface="微软雅黑" panose="020B0503020204020204" charset="-122"/>
                  <a:ea typeface="微软雅黑" panose="020B0503020204020204" charset="-122"/>
                  <a:sym typeface="+mn-ea"/>
                </a:rPr>
                <a:t>-</a:t>
              </a:r>
              <a:r>
                <a:rPr lang="zh-CN" altLang="en-US" sz="1600" b="1" dirty="0">
                  <a:solidFill>
                    <a:schemeClr val="tx1"/>
                  </a:solidFill>
                  <a:effectLst/>
                  <a:latin typeface="微软雅黑" panose="020B0503020204020204" charset="-122"/>
                  <a:ea typeface="微软雅黑" panose="020B0503020204020204" charset="-122"/>
                  <a:sym typeface="+mn-ea"/>
                </a:rPr>
                <a:t>搭载销售管理</a:t>
              </a:r>
              <a:endParaRPr lang="zh-CN" altLang="en-US" sz="1600" b="1" dirty="0">
                <a:solidFill>
                  <a:schemeClr val="tx1"/>
                </a:solidFill>
                <a:effectLst/>
                <a:latin typeface="微软雅黑" panose="020B0503020204020204" charset="-122"/>
                <a:ea typeface="微软雅黑" panose="020B0503020204020204" charset="-122"/>
                <a:sym typeface="+mn-ea"/>
              </a:endParaRPr>
            </a:p>
          </p:txBody>
        </p:sp>
        <p:cxnSp>
          <p:nvCxnSpPr>
            <p:cNvPr id="54" name="直接连接符 53"/>
            <p:cNvCxnSpPr/>
            <p:nvPr>
              <p:custDataLst>
                <p:tags r:id="rId5"/>
              </p:custDataLst>
            </p:nvPr>
          </p:nvCxnSpPr>
          <p:spPr>
            <a:xfrm flipH="1" flipV="1">
              <a:off x="594" y="6379"/>
              <a:ext cx="0" cy="400"/>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custDataLst>
              <p:tags r:id="rId6"/>
            </p:custDataLst>
          </p:nvPr>
        </p:nvGrpSpPr>
        <p:grpSpPr>
          <a:xfrm>
            <a:off x="6098540" y="2054406"/>
            <a:ext cx="2243455" cy="383382"/>
            <a:chOff x="450" y="6079"/>
            <a:chExt cx="2748" cy="700"/>
          </a:xfrm>
        </p:grpSpPr>
        <p:sp>
          <p:nvSpPr>
            <p:cNvPr id="56" name="梯形 55"/>
            <p:cNvSpPr/>
            <p:nvPr>
              <p:custDataLst>
                <p:tags r:id="rId7"/>
              </p:custDataLst>
            </p:nvPr>
          </p:nvSpPr>
          <p:spPr>
            <a:xfrm>
              <a:off x="450" y="6601"/>
              <a:ext cx="2748" cy="178"/>
            </a:xfrm>
            <a:prstGeom prst="trapezoid">
              <a:avLst>
                <a:gd name="adj" fmla="val 77024"/>
              </a:avLst>
            </a:prstGeom>
            <a:gradFill>
              <a:gsLst>
                <a:gs pos="0">
                  <a:schemeClr val="bg1">
                    <a:alpha val="50000"/>
                  </a:schemeClr>
                </a:gs>
                <a:gs pos="100000">
                  <a:srgbClr val="2E91F7">
                    <a:alpha val="85000"/>
                  </a:srgbClr>
                </a:gs>
              </a:gsLst>
              <a:lin ang="5400000" scaled="0"/>
            </a:gradFill>
            <a:ln w="9525">
              <a:gradFill>
                <a:gsLst>
                  <a:gs pos="3000">
                    <a:schemeClr val="accent1">
                      <a:lumMod val="5000"/>
                      <a:lumOff val="95000"/>
                      <a:alpha val="0"/>
                    </a:schemeClr>
                  </a:gs>
                  <a:gs pos="100000">
                    <a:srgbClr val="2E91F7">
                      <a:lumMod val="94000"/>
                      <a:lumOff val="6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57" name="文本框 56"/>
            <p:cNvSpPr txBox="1"/>
            <p:nvPr>
              <p:custDataLst>
                <p:tags r:id="rId8"/>
              </p:custDataLst>
            </p:nvPr>
          </p:nvSpPr>
          <p:spPr>
            <a:xfrm>
              <a:off x="478" y="6079"/>
              <a:ext cx="2585" cy="616"/>
            </a:xfrm>
            <a:prstGeom prst="rect">
              <a:avLst/>
            </a:prstGeom>
            <a:noFill/>
          </p:spPr>
          <p:txBody>
            <a:bodyPr wrap="square" rtlCol="0" anchor="t">
              <a:spAutoFit/>
            </a:bodyPr>
            <a:lstStyle/>
            <a:p>
              <a:pPr algn="ctr"/>
              <a:r>
                <a:rPr lang="zh-CN" altLang="en-US" sz="1600" b="1" dirty="0">
                  <a:effectLst/>
                  <a:latin typeface="微软雅黑" panose="020B0503020204020204" charset="-122"/>
                  <a:ea typeface="微软雅黑" panose="020B0503020204020204" charset="-122"/>
                  <a:sym typeface="+mn-ea"/>
                </a:rPr>
                <a:t>分类场景收敛至</a:t>
              </a:r>
              <a:r>
                <a:rPr lang="en-US" altLang="zh-CN" sz="1600" b="1" dirty="0">
                  <a:effectLst/>
                  <a:latin typeface="微软雅黑" panose="020B0503020204020204" charset="-122"/>
                  <a:ea typeface="微软雅黑" panose="020B0503020204020204" charset="-122"/>
                  <a:sym typeface="+mn-ea"/>
                </a:rPr>
                <a:t>3</a:t>
              </a:r>
              <a:r>
                <a:rPr lang="zh-CN" altLang="en-US" sz="1600" b="1" dirty="0">
                  <a:effectLst/>
                  <a:latin typeface="微软雅黑" panose="020B0503020204020204" charset="-122"/>
                  <a:ea typeface="微软雅黑" panose="020B0503020204020204" charset="-122"/>
                  <a:sym typeface="+mn-ea"/>
                </a:rPr>
                <a:t>类</a:t>
              </a:r>
              <a:endParaRPr lang="zh-CN" altLang="en-US" sz="1600" b="1" dirty="0">
                <a:solidFill>
                  <a:schemeClr val="tx1"/>
                </a:solidFill>
                <a:effectLst/>
                <a:latin typeface="微软雅黑" panose="020B0503020204020204" charset="-122"/>
                <a:ea typeface="微软雅黑" panose="020B0503020204020204" charset="-122"/>
                <a:sym typeface="+mn-ea"/>
              </a:endParaRPr>
            </a:p>
          </p:txBody>
        </p:sp>
        <p:cxnSp>
          <p:nvCxnSpPr>
            <p:cNvPr id="58" name="直接连接符 57"/>
            <p:cNvCxnSpPr/>
            <p:nvPr>
              <p:custDataLst>
                <p:tags r:id="rId9"/>
              </p:custDataLst>
            </p:nvPr>
          </p:nvCxnSpPr>
          <p:spPr>
            <a:xfrm flipV="1">
              <a:off x="3054" y="6334"/>
              <a:ext cx="0" cy="400"/>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10"/>
              </p:custDataLst>
            </p:nvPr>
          </p:nvCxnSpPr>
          <p:spPr>
            <a:xfrm flipH="1" flipV="1">
              <a:off x="594" y="6379"/>
              <a:ext cx="0" cy="400"/>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849127" y="4425478"/>
            <a:ext cx="3084429" cy="371333"/>
            <a:chOff x="194" y="6101"/>
            <a:chExt cx="3817" cy="678"/>
          </a:xfrm>
        </p:grpSpPr>
        <p:sp>
          <p:nvSpPr>
            <p:cNvPr id="85" name="梯形 84"/>
            <p:cNvSpPr/>
            <p:nvPr/>
          </p:nvSpPr>
          <p:spPr>
            <a:xfrm>
              <a:off x="450" y="6601"/>
              <a:ext cx="2748" cy="178"/>
            </a:xfrm>
            <a:prstGeom prst="trapezoid">
              <a:avLst>
                <a:gd name="adj" fmla="val 77024"/>
              </a:avLst>
            </a:prstGeom>
            <a:gradFill>
              <a:gsLst>
                <a:gs pos="0">
                  <a:schemeClr val="bg1">
                    <a:alpha val="50000"/>
                  </a:schemeClr>
                </a:gs>
                <a:gs pos="100000">
                  <a:srgbClr val="2E91F7">
                    <a:alpha val="85000"/>
                  </a:srgbClr>
                </a:gs>
              </a:gsLst>
              <a:lin ang="5400000" scaled="0"/>
            </a:gradFill>
            <a:ln w="9525">
              <a:gradFill>
                <a:gsLst>
                  <a:gs pos="3000">
                    <a:schemeClr val="accent1">
                      <a:lumMod val="5000"/>
                      <a:lumOff val="95000"/>
                      <a:alpha val="0"/>
                    </a:schemeClr>
                  </a:gs>
                  <a:gs pos="100000">
                    <a:srgbClr val="2E91F7">
                      <a:lumMod val="94000"/>
                      <a:lumOff val="6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86" name="文本框 85"/>
            <p:cNvSpPr txBox="1"/>
            <p:nvPr/>
          </p:nvSpPr>
          <p:spPr>
            <a:xfrm>
              <a:off x="194" y="6101"/>
              <a:ext cx="3817" cy="616"/>
            </a:xfrm>
            <a:prstGeom prst="rect">
              <a:avLst/>
            </a:prstGeom>
            <a:noFill/>
          </p:spPr>
          <p:txBody>
            <a:bodyPr wrap="square" rtlCol="0" anchor="t">
              <a:spAutoFit/>
            </a:bodyPr>
            <a:lstStyle/>
            <a:p>
              <a:pPr algn="ctr"/>
              <a:r>
                <a:rPr lang="zh-CN" altLang="en-US" sz="1600" b="1" dirty="0">
                  <a:solidFill>
                    <a:schemeClr val="tx1"/>
                  </a:solidFill>
                  <a:effectLst/>
                  <a:latin typeface="微软雅黑" panose="020B0503020204020204" charset="-122"/>
                  <a:ea typeface="微软雅黑" panose="020B0503020204020204" charset="-122"/>
                  <a:sym typeface="+mn-ea"/>
                </a:rPr>
                <a:t>新增要求</a:t>
              </a:r>
              <a:r>
                <a:rPr lang="en-US" altLang="zh-CN" sz="1600" b="1" dirty="0">
                  <a:solidFill>
                    <a:schemeClr val="tx1"/>
                  </a:solidFill>
                  <a:effectLst/>
                  <a:latin typeface="微软雅黑" panose="020B0503020204020204" charset="-122"/>
                  <a:ea typeface="微软雅黑" panose="020B0503020204020204" charset="-122"/>
                  <a:sym typeface="+mn-ea"/>
                </a:rPr>
                <a:t>-</a:t>
              </a:r>
              <a:r>
                <a:rPr lang="zh-CN" altLang="en-US" sz="1600" b="1" dirty="0">
                  <a:solidFill>
                    <a:schemeClr val="tx1"/>
                  </a:solidFill>
                  <a:effectLst/>
                  <a:latin typeface="微软雅黑" panose="020B0503020204020204" charset="-122"/>
                  <a:ea typeface="微软雅黑" panose="020B0503020204020204" charset="-122"/>
                  <a:sym typeface="+mn-ea"/>
                </a:rPr>
                <a:t>高风险场景管控</a:t>
              </a:r>
              <a:endParaRPr lang="zh-CN" altLang="en-US" sz="1600" b="1" dirty="0">
                <a:solidFill>
                  <a:schemeClr val="tx1"/>
                </a:solidFill>
                <a:effectLst/>
                <a:latin typeface="微软雅黑" panose="020B0503020204020204" charset="-122"/>
                <a:ea typeface="微软雅黑" panose="020B0503020204020204" charset="-122"/>
                <a:sym typeface="+mn-ea"/>
              </a:endParaRPr>
            </a:p>
          </p:txBody>
        </p:sp>
        <p:cxnSp>
          <p:nvCxnSpPr>
            <p:cNvPr id="87" name="直接连接符 86"/>
            <p:cNvCxnSpPr/>
            <p:nvPr/>
          </p:nvCxnSpPr>
          <p:spPr>
            <a:xfrm flipV="1">
              <a:off x="3054" y="6334"/>
              <a:ext cx="0" cy="400"/>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flipV="1">
              <a:off x="594" y="6379"/>
              <a:ext cx="0" cy="400"/>
            </a:xfrm>
            <a:prstGeom prst="line">
              <a:avLst/>
            </a:prstGeom>
            <a:ln w="12700">
              <a:gradFill>
                <a:gsLst>
                  <a:gs pos="3000">
                    <a:schemeClr val="accent1">
                      <a:lumMod val="5000"/>
                      <a:lumOff val="95000"/>
                      <a:alpha val="0"/>
                    </a:schemeClr>
                  </a:gs>
                  <a:gs pos="100000">
                    <a:srgbClr val="3B98F7">
                      <a:lumMod val="94000"/>
                      <a:lumOff val="6000"/>
                    </a:srgb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62" name="矩形 61"/>
          <p:cNvSpPr/>
          <p:nvPr>
            <p:custDataLst>
              <p:tags r:id="rId11"/>
            </p:custDataLst>
          </p:nvPr>
        </p:nvSpPr>
        <p:spPr>
          <a:xfrm>
            <a:off x="598170" y="2543175"/>
            <a:ext cx="5006975" cy="1624965"/>
          </a:xfrm>
          <a:prstGeom prst="rect">
            <a:avLst/>
          </a:prstGeom>
          <a:solidFill>
            <a:srgbClr val="F3F7FB"/>
          </a:solidFill>
          <a:ln w="6350">
            <a:solidFill>
              <a:srgbClr val="1C72FA"/>
            </a:solidFill>
            <a:prstDash val="sysDot"/>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sz="1200" b="1">
              <a:latin typeface="微软雅黑" panose="020B0503020204020204" charset="-122"/>
              <a:ea typeface="微软雅黑" panose="020B0503020204020204" charset="-122"/>
              <a:sym typeface="+mn-ea"/>
            </a:endParaRPr>
          </a:p>
        </p:txBody>
      </p:sp>
      <p:sp>
        <p:nvSpPr>
          <p:cNvPr id="63" name="文本框 62"/>
          <p:cNvSpPr txBox="1"/>
          <p:nvPr>
            <p:custDataLst>
              <p:tags r:id="rId12"/>
            </p:custDataLst>
          </p:nvPr>
        </p:nvSpPr>
        <p:spPr>
          <a:xfrm>
            <a:off x="598805" y="2684780"/>
            <a:ext cx="5005705" cy="998220"/>
          </a:xfrm>
          <a:prstGeom prst="rect">
            <a:avLst/>
          </a:prstGeom>
          <a:noFill/>
        </p:spPr>
        <p:txBody>
          <a:bodyPr wrap="square" rtlCol="0" anchor="t">
            <a:noAutofit/>
          </a:bodyPr>
          <a:lstStyle/>
          <a:p>
            <a:pPr indent="0" fontAlgn="auto">
              <a:lnSpc>
                <a:spcPct val="150000"/>
              </a:lnSpc>
            </a:pPr>
            <a:r>
              <a:rPr lang="zh-CN" altLang="en-US" sz="1200" b="1" dirty="0">
                <a:latin typeface="微软雅黑" panose="020B0503020204020204" charset="-122"/>
                <a:ea typeface="微软雅黑" panose="020B0503020204020204" charset="-122"/>
                <a:cs typeface="微软雅黑" panose="020B0503020204020204" charset="-122"/>
              </a:rPr>
              <a:t>①</a:t>
            </a:r>
            <a:r>
              <a:rPr lang="en-US" altLang="zh-CN" sz="1200" b="1" dirty="0">
                <a:latin typeface="微软雅黑" panose="020B0503020204020204" charset="-122"/>
                <a:ea typeface="微软雅黑" panose="020B0503020204020204" charset="-122"/>
                <a:cs typeface="微软雅黑" panose="020B0503020204020204" charset="-122"/>
              </a:rPr>
              <a:t> </a:t>
            </a:r>
            <a:r>
              <a:rPr lang="zh-CN" altLang="en-US" sz="1200" b="1" dirty="0">
                <a:latin typeface="微软雅黑" panose="020B0503020204020204" charset="-122"/>
                <a:ea typeface="微软雅黑" panose="020B0503020204020204" charset="-122"/>
                <a:cs typeface="微软雅黑" panose="020B0503020204020204" charset="-122"/>
              </a:rPr>
              <a:t>定向语音：白名单号码数量从</a:t>
            </a:r>
            <a:r>
              <a:rPr lang="en-US" altLang="zh-CN" sz="1200" b="1" dirty="0">
                <a:latin typeface="微软雅黑" panose="020B0503020204020204" charset="-122"/>
                <a:ea typeface="微软雅黑" panose="020B0503020204020204" charset="-122"/>
                <a:cs typeface="微软雅黑" panose="020B0503020204020204" charset="-122"/>
              </a:rPr>
              <a:t>5</a:t>
            </a:r>
            <a:r>
              <a:rPr lang="zh-CN" altLang="en-US" sz="1200" b="1" dirty="0">
                <a:latin typeface="微软雅黑" panose="020B0503020204020204" charset="-122"/>
                <a:ea typeface="微软雅黑" panose="020B0503020204020204" charset="-122"/>
                <a:cs typeface="微软雅黑" panose="020B0503020204020204" charset="-122"/>
              </a:rPr>
              <a:t>个调整为不超过</a:t>
            </a:r>
            <a:r>
              <a:rPr lang="en-US" altLang="zh-CN" sz="1200" b="1" dirty="0">
                <a:latin typeface="微软雅黑" panose="020B0503020204020204" charset="-122"/>
                <a:ea typeface="微软雅黑" panose="020B0503020204020204" charset="-122"/>
                <a:cs typeface="微软雅黑" panose="020B0503020204020204" charset="-122"/>
              </a:rPr>
              <a:t>10</a:t>
            </a:r>
            <a:r>
              <a:rPr lang="zh-CN" altLang="en-US" sz="1200" b="1" dirty="0">
                <a:latin typeface="微软雅黑" panose="020B0503020204020204" charset="-122"/>
                <a:ea typeface="微软雅黑" panose="020B0503020204020204" charset="-122"/>
                <a:cs typeface="微软雅黑" panose="020B0503020204020204" charset="-122"/>
              </a:rPr>
              <a:t>个</a:t>
            </a:r>
            <a:endParaRPr lang="zh-CN" altLang="en-US" sz="1200" b="1" dirty="0">
              <a:latin typeface="微软雅黑" panose="020B0503020204020204" charset="-122"/>
              <a:ea typeface="微软雅黑" panose="020B0503020204020204" charset="-122"/>
              <a:cs typeface="微软雅黑" panose="020B0503020204020204" charset="-122"/>
            </a:endParaRPr>
          </a:p>
          <a:p>
            <a:pPr indent="0" fontAlgn="auto">
              <a:lnSpc>
                <a:spcPct val="150000"/>
              </a:lnSpc>
            </a:pPr>
            <a:r>
              <a:rPr lang="zh-CN" altLang="en-US" sz="1200" b="1" dirty="0">
                <a:latin typeface="微软雅黑" panose="020B0503020204020204" charset="-122"/>
                <a:ea typeface="微软雅黑" panose="020B0503020204020204" charset="-122"/>
                <a:cs typeface="微软雅黑" panose="020B0503020204020204" charset="-122"/>
              </a:rPr>
              <a:t>②</a:t>
            </a:r>
            <a:r>
              <a:rPr lang="en-US" altLang="zh-CN" sz="1200" b="1" dirty="0">
                <a:latin typeface="微软雅黑" panose="020B0503020204020204" charset="-122"/>
                <a:ea typeface="微软雅黑" panose="020B0503020204020204" charset="-122"/>
                <a:cs typeface="微软雅黑" panose="020B0503020204020204" charset="-122"/>
              </a:rPr>
              <a:t> </a:t>
            </a:r>
            <a:r>
              <a:rPr lang="zh-CN" altLang="en-US" sz="1200" b="1" dirty="0">
                <a:latin typeface="微软雅黑" panose="020B0503020204020204" charset="-122"/>
                <a:ea typeface="微软雅黑" panose="020B0503020204020204" charset="-122"/>
                <a:cs typeface="微软雅黑" panose="020B0503020204020204" charset="-122"/>
              </a:rPr>
              <a:t>定向流量：针对白名单地址突破</a:t>
            </a:r>
            <a:r>
              <a:rPr lang="en-US" altLang="zh-CN" sz="1200" b="1" dirty="0">
                <a:latin typeface="微软雅黑" panose="020B0503020204020204" charset="-122"/>
                <a:ea typeface="微软雅黑" panose="020B0503020204020204" charset="-122"/>
                <a:cs typeface="微软雅黑" panose="020B0503020204020204" charset="-122"/>
              </a:rPr>
              <a:t>10</a:t>
            </a:r>
            <a:r>
              <a:rPr lang="zh-CN" altLang="en-US" sz="1200" b="1" dirty="0">
                <a:latin typeface="微软雅黑" panose="020B0503020204020204" charset="-122"/>
                <a:ea typeface="微软雅黑" panose="020B0503020204020204" charset="-122"/>
                <a:cs typeface="微软雅黑" panose="020B0503020204020204" charset="-122"/>
              </a:rPr>
              <a:t>个，允许在完成集团审批和部平台上报的条件下开展</a:t>
            </a:r>
            <a:endParaRPr lang="zh-CN" altLang="en-US" sz="1200" b="1" dirty="0">
              <a:latin typeface="微软雅黑" panose="020B0503020204020204" charset="-122"/>
              <a:ea typeface="微软雅黑" panose="020B0503020204020204" charset="-122"/>
              <a:cs typeface="微软雅黑" panose="020B0503020204020204" charset="-122"/>
            </a:endParaRPr>
          </a:p>
          <a:p>
            <a:pPr indent="0" fontAlgn="auto">
              <a:lnSpc>
                <a:spcPct val="150000"/>
              </a:lnSpc>
            </a:pPr>
            <a:r>
              <a:rPr lang="zh-CN" altLang="en-US" sz="1200" b="1" dirty="0">
                <a:latin typeface="微软雅黑" panose="020B0503020204020204" charset="-122"/>
                <a:ea typeface="微软雅黑" panose="020B0503020204020204" charset="-122"/>
                <a:cs typeface="微软雅黑" panose="020B0503020204020204" charset="-122"/>
              </a:rPr>
              <a:t>③</a:t>
            </a:r>
            <a:r>
              <a:rPr lang="en-US" altLang="zh-CN" sz="1200" b="1" dirty="0">
                <a:latin typeface="微软雅黑" panose="020B0503020204020204" charset="-122"/>
                <a:ea typeface="微软雅黑" panose="020B0503020204020204" charset="-122"/>
                <a:cs typeface="微软雅黑" panose="020B0503020204020204" charset="-122"/>
              </a:rPr>
              <a:t> </a:t>
            </a:r>
            <a:r>
              <a:rPr lang="zh-CN" altLang="en-US" sz="1200" b="1" dirty="0">
                <a:latin typeface="微软雅黑" panose="020B0503020204020204" charset="-122"/>
                <a:ea typeface="微软雅黑" panose="020B0503020204020204" charset="-122"/>
                <a:cs typeface="微软雅黑" panose="020B0503020204020204" charset="-122"/>
              </a:rPr>
              <a:t>小流量限额管控：月使用流量</a:t>
            </a:r>
            <a:r>
              <a:rPr lang="en-US" altLang="zh-CN" sz="1200" b="1" dirty="0">
                <a:latin typeface="微软雅黑" panose="020B0503020204020204" charset="-122"/>
                <a:ea typeface="微软雅黑" panose="020B0503020204020204" charset="-122"/>
                <a:cs typeface="微软雅黑" panose="020B0503020204020204" charset="-122"/>
              </a:rPr>
              <a:t>100MB</a:t>
            </a:r>
            <a:r>
              <a:rPr lang="zh-CN" altLang="en-US" sz="1200" b="1" dirty="0">
                <a:latin typeface="微软雅黑" panose="020B0503020204020204" charset="-122"/>
                <a:ea typeface="微软雅黑" panose="020B0503020204020204" charset="-122"/>
                <a:cs typeface="微软雅黑" panose="020B0503020204020204" charset="-122"/>
              </a:rPr>
              <a:t>调整为不超过</a:t>
            </a:r>
            <a:r>
              <a:rPr lang="en-US" altLang="zh-CN" sz="1200" b="1" dirty="0">
                <a:latin typeface="微软雅黑" panose="020B0503020204020204" charset="-122"/>
                <a:ea typeface="微软雅黑" panose="020B0503020204020204" charset="-122"/>
                <a:cs typeface="微软雅黑" panose="020B0503020204020204" charset="-122"/>
              </a:rPr>
              <a:t>300MB</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p:txBody>
      </p:sp>
      <p:sp>
        <p:nvSpPr>
          <p:cNvPr id="64" name="矩形 63"/>
          <p:cNvSpPr/>
          <p:nvPr>
            <p:custDataLst>
              <p:tags r:id="rId13"/>
            </p:custDataLst>
          </p:nvPr>
        </p:nvSpPr>
        <p:spPr>
          <a:xfrm>
            <a:off x="589915" y="4897120"/>
            <a:ext cx="5078095" cy="1369060"/>
          </a:xfrm>
          <a:prstGeom prst="rect">
            <a:avLst/>
          </a:prstGeom>
          <a:solidFill>
            <a:srgbClr val="F3F7FB"/>
          </a:solidFill>
          <a:ln w="6350">
            <a:solidFill>
              <a:srgbClr val="1C72FA"/>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a:latin typeface="微软雅黑" panose="020B0503020204020204" charset="-122"/>
              <a:ea typeface="微软雅黑" panose="020B0503020204020204" charset="-122"/>
            </a:endParaRPr>
          </a:p>
        </p:txBody>
      </p:sp>
      <p:sp>
        <p:nvSpPr>
          <p:cNvPr id="65" name="文本框 64"/>
          <p:cNvSpPr txBox="1"/>
          <p:nvPr>
            <p:custDataLst>
              <p:tags r:id="rId14"/>
            </p:custDataLst>
          </p:nvPr>
        </p:nvSpPr>
        <p:spPr>
          <a:xfrm>
            <a:off x="570230" y="4841240"/>
            <a:ext cx="5172075" cy="499110"/>
          </a:xfrm>
          <a:prstGeom prst="rect">
            <a:avLst/>
          </a:prstGeom>
          <a:noFill/>
        </p:spPr>
        <p:txBody>
          <a:bodyPr wrap="square" rtlCol="0" anchor="t">
            <a:noAutofit/>
          </a:bodyPr>
          <a:lstStyle/>
          <a:p>
            <a:pPr marL="228600" indent="-228600" fontAlgn="auto">
              <a:lnSpc>
                <a:spcPct val="125000"/>
              </a:lnSpc>
              <a:spcBef>
                <a:spcPts val="0"/>
              </a:spcBef>
              <a:spcAft>
                <a:spcPts val="0"/>
              </a:spcAft>
              <a:buFont typeface="+mj-ea"/>
              <a:buAutoNum type="circleNumDbPlain"/>
            </a:pPr>
            <a:r>
              <a:rPr lang="en-US" sz="1100" b="1" dirty="0">
                <a:latin typeface="微软雅黑" panose="020B0503020204020204" charset="-122"/>
                <a:ea typeface="微软雅黑" panose="020B0503020204020204" charset="-122"/>
                <a:cs typeface="微软雅黑" panose="020B0503020204020204" charset="-122"/>
              </a:rPr>
              <a:t>电信企业应建立物联网卡搭载销售管理制度</a:t>
            </a:r>
            <a:endParaRPr lang="en-US" sz="1100" b="1" dirty="0">
              <a:latin typeface="微软雅黑" panose="020B0503020204020204" charset="-122"/>
              <a:ea typeface="微软雅黑" panose="020B0503020204020204" charset="-122"/>
              <a:cs typeface="微软雅黑" panose="020B0503020204020204" charset="-122"/>
            </a:endParaRPr>
          </a:p>
          <a:p>
            <a:pPr marL="228600" indent="-228600" fontAlgn="auto">
              <a:lnSpc>
                <a:spcPct val="125000"/>
              </a:lnSpc>
              <a:spcBef>
                <a:spcPts val="0"/>
              </a:spcBef>
              <a:spcAft>
                <a:spcPts val="0"/>
              </a:spcAft>
              <a:buFont typeface="+mj-ea"/>
              <a:buAutoNum type="circleNumDbPlain"/>
            </a:pPr>
            <a:r>
              <a:rPr lang="en-US" sz="1100" b="1" dirty="0">
                <a:latin typeface="微软雅黑" panose="020B0503020204020204" charset="-122"/>
                <a:ea typeface="微软雅黑" panose="020B0503020204020204" charset="-122"/>
                <a:cs typeface="微软雅黑" panose="020B0503020204020204" charset="-122"/>
              </a:rPr>
              <a:t>明确搭载销售的业务目录和机制流程</a:t>
            </a:r>
            <a:endParaRPr lang="en-US" sz="1100" b="1" dirty="0">
              <a:latin typeface="微软雅黑" panose="020B0503020204020204" charset="-122"/>
              <a:ea typeface="微软雅黑" panose="020B0503020204020204" charset="-122"/>
              <a:cs typeface="微软雅黑" panose="020B0503020204020204" charset="-122"/>
            </a:endParaRPr>
          </a:p>
          <a:p>
            <a:pPr marL="228600" indent="-228600" fontAlgn="auto">
              <a:lnSpc>
                <a:spcPct val="125000"/>
              </a:lnSpc>
              <a:spcBef>
                <a:spcPts val="0"/>
              </a:spcBef>
              <a:spcAft>
                <a:spcPts val="0"/>
              </a:spcAft>
              <a:buFont typeface="+mj-ea"/>
              <a:buAutoNum type="circleNumDbPlain"/>
            </a:pPr>
            <a:r>
              <a:rPr lang="en-US" sz="1100" b="1" dirty="0">
                <a:latin typeface="微软雅黑" panose="020B0503020204020204" charset="-122"/>
                <a:ea typeface="微软雅黑" panose="020B0503020204020204" charset="-122"/>
                <a:cs typeface="微软雅黑" panose="020B0503020204020204" charset="-122"/>
              </a:rPr>
              <a:t>建设统一的搭载销售管理平台，支撑购卡用户开展搭载销售、实名登记等工作</a:t>
            </a:r>
            <a:endParaRPr sz="1100" b="1" dirty="0">
              <a:latin typeface="微软雅黑" panose="020B0503020204020204" charset="-122"/>
              <a:ea typeface="微软雅黑" panose="020B0503020204020204" charset="-122"/>
              <a:cs typeface="微软雅黑" panose="020B0503020204020204" charset="-122"/>
            </a:endParaRPr>
          </a:p>
          <a:p>
            <a:pPr marL="228600" indent="-228600" fontAlgn="auto">
              <a:lnSpc>
                <a:spcPct val="125000"/>
              </a:lnSpc>
              <a:spcBef>
                <a:spcPts val="0"/>
              </a:spcBef>
              <a:spcAft>
                <a:spcPts val="0"/>
              </a:spcAft>
              <a:buFont typeface="+mj-ea"/>
              <a:buAutoNum type="circleNumDbPlain"/>
            </a:pPr>
            <a:r>
              <a:rPr sz="1100" b="1" dirty="0">
                <a:latin typeface="微软雅黑" panose="020B0503020204020204" charset="-122"/>
                <a:ea typeface="微软雅黑" panose="020B0503020204020204" charset="-122"/>
                <a:cs typeface="微软雅黑" panose="020B0503020204020204" charset="-122"/>
              </a:rPr>
              <a:t>会同网络交易平台加强物联网卡搭载销售企业资质核验，有效治理网络违规售卡等情形。</a:t>
            </a:r>
            <a:r>
              <a:rPr lang="en-US" altLang="zh-CN" sz="1200" b="1" dirty="0">
                <a:latin typeface="微软雅黑" panose="020B0503020204020204" charset="-122"/>
                <a:ea typeface="微软雅黑" panose="020B0503020204020204" charset="-122"/>
                <a:cs typeface="微软雅黑" panose="020B0503020204020204" charset="-122"/>
              </a:rPr>
              <a:t> </a:t>
            </a:r>
            <a:endParaRPr lang="en-US" altLang="zh-CN" sz="1200" b="1" dirty="0">
              <a:latin typeface="微软雅黑" panose="020B0503020204020204" charset="-122"/>
              <a:ea typeface="微软雅黑" panose="020B0503020204020204" charset="-122"/>
              <a:cs typeface="微软雅黑" panose="020B0503020204020204" charset="-122"/>
            </a:endParaRPr>
          </a:p>
        </p:txBody>
      </p:sp>
      <p:sp>
        <p:nvSpPr>
          <p:cNvPr id="66" name="矩形 65"/>
          <p:cNvSpPr/>
          <p:nvPr>
            <p:custDataLst>
              <p:tags r:id="rId15"/>
            </p:custDataLst>
          </p:nvPr>
        </p:nvSpPr>
        <p:spPr>
          <a:xfrm>
            <a:off x="6096635" y="2536825"/>
            <a:ext cx="5228590" cy="1635125"/>
          </a:xfrm>
          <a:prstGeom prst="rect">
            <a:avLst/>
          </a:prstGeom>
          <a:solidFill>
            <a:srgbClr val="F3F7FB"/>
          </a:solidFill>
          <a:ln w="6350">
            <a:solidFill>
              <a:srgbClr val="1C72FA"/>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a:latin typeface="微软雅黑" panose="020B0503020204020204" charset="-122"/>
              <a:ea typeface="微软雅黑" panose="020B0503020204020204" charset="-122"/>
            </a:endParaRPr>
          </a:p>
        </p:txBody>
      </p:sp>
      <p:sp>
        <p:nvSpPr>
          <p:cNvPr id="67" name="文本框 66"/>
          <p:cNvSpPr txBox="1"/>
          <p:nvPr>
            <p:custDataLst>
              <p:tags r:id="rId16"/>
            </p:custDataLst>
          </p:nvPr>
        </p:nvSpPr>
        <p:spPr>
          <a:xfrm>
            <a:off x="6154420" y="3793490"/>
            <a:ext cx="5283835" cy="347980"/>
          </a:xfrm>
          <a:prstGeom prst="rect">
            <a:avLst/>
          </a:prstGeom>
          <a:noFill/>
        </p:spPr>
        <p:txBody>
          <a:bodyPr wrap="square" rtlCol="0" anchor="t">
            <a:noAutofit/>
          </a:bodyPr>
          <a:lstStyle/>
          <a:p>
            <a:pPr indent="0" fontAlgn="auto">
              <a:lnSpc>
                <a:spcPct val="100000"/>
              </a:lnSpc>
            </a:pPr>
            <a:r>
              <a:rPr lang="zh-CN" sz="1000" b="1" dirty="0">
                <a:latin typeface="微软雅黑" panose="020B0503020204020204" charset="-122"/>
                <a:ea typeface="微软雅黑" panose="020B0503020204020204" charset="-122"/>
                <a:cs typeface="微软雅黑" panose="020B0503020204020204" charset="-122"/>
              </a:rPr>
              <a:t>存量：</a:t>
            </a:r>
            <a:r>
              <a:rPr sz="1000" b="1" dirty="0">
                <a:latin typeface="微软雅黑" panose="020B0503020204020204" charset="-122"/>
                <a:ea typeface="微软雅黑" panose="020B0503020204020204" charset="-122"/>
                <a:cs typeface="微软雅黑" panose="020B0503020204020204" charset="-122"/>
              </a:rPr>
              <a:t>原则上对于2025年1月1日前开通的非定向大流量且位置固定的物联网卡在实施卡片限定、区域限制、黑名单限制及后向使用监测后可登记到责任单位。</a:t>
            </a:r>
            <a:endParaRPr sz="1000" b="1" dirty="0">
              <a:latin typeface="微软雅黑" panose="020B0503020204020204" charset="-122"/>
              <a:ea typeface="微软雅黑" panose="020B0503020204020204" charset="-122"/>
              <a:cs typeface="微软雅黑" panose="020B0503020204020204" charset="-122"/>
            </a:endParaRPr>
          </a:p>
        </p:txBody>
      </p:sp>
      <p:sp>
        <p:nvSpPr>
          <p:cNvPr id="68" name="矩形 67"/>
          <p:cNvSpPr/>
          <p:nvPr/>
        </p:nvSpPr>
        <p:spPr>
          <a:xfrm>
            <a:off x="6096000" y="4892040"/>
            <a:ext cx="5229225" cy="1374140"/>
          </a:xfrm>
          <a:prstGeom prst="rect">
            <a:avLst/>
          </a:prstGeom>
          <a:solidFill>
            <a:srgbClr val="1C72FA">
              <a:alpha val="8000"/>
            </a:srgbClr>
          </a:solidFill>
          <a:ln w="6350">
            <a:solidFill>
              <a:srgbClr val="1C72FA"/>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a:latin typeface="微软雅黑" panose="020B0503020204020204" charset="-122"/>
              <a:ea typeface="微软雅黑" panose="020B0503020204020204" charset="-122"/>
            </a:endParaRPr>
          </a:p>
        </p:txBody>
      </p:sp>
      <p:sp>
        <p:nvSpPr>
          <p:cNvPr id="69" name="文本框 68"/>
          <p:cNvSpPr txBox="1"/>
          <p:nvPr/>
        </p:nvSpPr>
        <p:spPr>
          <a:xfrm>
            <a:off x="6096000" y="4894580"/>
            <a:ext cx="5248910" cy="644525"/>
          </a:xfrm>
          <a:prstGeom prst="rect">
            <a:avLst/>
          </a:prstGeom>
          <a:solidFill>
            <a:srgbClr val="F3F7FB"/>
          </a:solidFill>
        </p:spPr>
        <p:txBody>
          <a:bodyPr wrap="square" rtlCol="0" anchor="t">
            <a:noAutofit/>
          </a:bodyPr>
          <a:lstStyle/>
          <a:p>
            <a:pPr marL="228600" indent="-228600" fontAlgn="auto">
              <a:lnSpc>
                <a:spcPct val="125000"/>
              </a:lnSpc>
              <a:spcBef>
                <a:spcPts val="0"/>
              </a:spcBef>
              <a:spcAft>
                <a:spcPts val="0"/>
              </a:spcAft>
              <a:buFont typeface="+mj-ea"/>
              <a:buAutoNum type="circleNumDbPlain"/>
            </a:pPr>
            <a:r>
              <a:rPr lang="zh-CN" sz="1100" b="1" dirty="0">
                <a:latin typeface="微软雅黑" panose="020B0503020204020204" charset="-122"/>
                <a:ea typeface="微软雅黑" panose="020B0503020204020204" charset="-122"/>
                <a:cs typeface="微软雅黑" panose="020B0503020204020204" charset="-122"/>
                <a:sym typeface="+mn-ea"/>
              </a:rPr>
              <a:t>高风险场景定义：</a:t>
            </a:r>
            <a:r>
              <a:rPr sz="1100" b="1" dirty="0">
                <a:latin typeface="微软雅黑" panose="020B0503020204020204" charset="-122"/>
                <a:ea typeface="微软雅黑" panose="020B0503020204020204" charset="-122"/>
                <a:cs typeface="微软雅黑" panose="020B0503020204020204" charset="-122"/>
                <a:sym typeface="+mn-ea"/>
              </a:rPr>
              <a:t>开通非定向大流量功能、用于无线上网类服务</a:t>
            </a:r>
            <a:endParaRPr sz="1100" b="1" dirty="0">
              <a:latin typeface="微软雅黑" panose="020B0503020204020204" charset="-122"/>
              <a:ea typeface="微软雅黑" panose="020B0503020204020204" charset="-122"/>
              <a:cs typeface="微软雅黑" panose="020B0503020204020204" charset="-122"/>
              <a:sym typeface="+mn-ea"/>
            </a:endParaRPr>
          </a:p>
          <a:p>
            <a:pPr marL="228600" indent="-228600" fontAlgn="auto">
              <a:lnSpc>
                <a:spcPct val="125000"/>
              </a:lnSpc>
              <a:spcBef>
                <a:spcPts val="0"/>
              </a:spcBef>
              <a:spcAft>
                <a:spcPts val="0"/>
              </a:spcAft>
              <a:buFont typeface="+mj-ea"/>
              <a:buAutoNum type="circleNumDbPlain"/>
            </a:pPr>
            <a:r>
              <a:rPr sz="1100" b="1" dirty="0">
                <a:latin typeface="微软雅黑" panose="020B0503020204020204" charset="-122"/>
                <a:ea typeface="微软雅黑" panose="020B0503020204020204" charset="-122"/>
                <a:cs typeface="微软雅黑" panose="020B0503020204020204" charset="-122"/>
                <a:sym typeface="+mn-ea"/>
              </a:rPr>
              <a:t>统一明确购卡单位用户的资质要求，加强购卡单位用户风险评估；</a:t>
            </a:r>
            <a:endParaRPr sz="1100" b="1" dirty="0">
              <a:latin typeface="微软雅黑" panose="020B0503020204020204" charset="-122"/>
              <a:ea typeface="微软雅黑" panose="020B0503020204020204" charset="-122"/>
              <a:cs typeface="微软雅黑" panose="020B0503020204020204" charset="-122"/>
              <a:sym typeface="+mn-ea"/>
            </a:endParaRPr>
          </a:p>
          <a:p>
            <a:pPr marL="228600" indent="-228600" fontAlgn="auto">
              <a:lnSpc>
                <a:spcPct val="125000"/>
              </a:lnSpc>
              <a:spcBef>
                <a:spcPts val="0"/>
              </a:spcBef>
              <a:spcAft>
                <a:spcPts val="0"/>
              </a:spcAft>
              <a:buFont typeface="+mj-ea"/>
              <a:buAutoNum type="circleNumDbPlain"/>
            </a:pPr>
            <a:r>
              <a:rPr sz="1100" b="1" dirty="0">
                <a:latin typeface="微软雅黑" panose="020B0503020204020204" charset="-122"/>
                <a:ea typeface="微软雅黑" panose="020B0503020204020204" charset="-122"/>
                <a:cs typeface="微软雅黑" panose="020B0503020204020204" charset="-122"/>
                <a:sym typeface="+mn-ea"/>
              </a:rPr>
              <a:t>建立高风险场景销售合同备案和审核机制，形成全国集中的合同数据库；</a:t>
            </a:r>
            <a:endParaRPr sz="1100" b="1" dirty="0">
              <a:latin typeface="微软雅黑" panose="020B0503020204020204" charset="-122"/>
              <a:ea typeface="微软雅黑" panose="020B0503020204020204" charset="-122"/>
              <a:cs typeface="微软雅黑" panose="020B0503020204020204" charset="-122"/>
              <a:sym typeface="+mn-ea"/>
            </a:endParaRPr>
          </a:p>
          <a:p>
            <a:pPr marL="228600" indent="-228600" fontAlgn="auto">
              <a:lnSpc>
                <a:spcPct val="125000"/>
              </a:lnSpc>
              <a:spcBef>
                <a:spcPts val="0"/>
              </a:spcBef>
              <a:spcAft>
                <a:spcPts val="0"/>
              </a:spcAft>
              <a:buFont typeface="+mj-ea"/>
              <a:buAutoNum type="circleNumDbPlain"/>
            </a:pPr>
            <a:r>
              <a:rPr sz="1100" b="1" dirty="0">
                <a:latin typeface="微软雅黑" panose="020B0503020204020204" charset="-122"/>
                <a:ea typeface="微软雅黑" panose="020B0503020204020204" charset="-122"/>
                <a:cs typeface="微软雅黑" panose="020B0503020204020204" charset="-122"/>
                <a:sym typeface="+mn-ea"/>
              </a:rPr>
              <a:t>要求购卡用户使用电信企业系统登记实际使用人身份信息，提示用户安全责任。</a:t>
            </a:r>
            <a:endParaRPr sz="1100" b="1" dirty="0">
              <a:latin typeface="微软雅黑" panose="020B0503020204020204" charset="-122"/>
              <a:ea typeface="微软雅黑" panose="020B0503020204020204" charset="-122"/>
              <a:cs typeface="微软雅黑" panose="020B0503020204020204" charset="-122"/>
              <a:sym typeface="+mn-ea"/>
            </a:endParaRPr>
          </a:p>
          <a:p>
            <a:pPr marL="228600" indent="-228600" fontAlgn="auto">
              <a:lnSpc>
                <a:spcPct val="125000"/>
              </a:lnSpc>
              <a:spcBef>
                <a:spcPts val="0"/>
              </a:spcBef>
              <a:spcAft>
                <a:spcPts val="0"/>
              </a:spcAft>
              <a:buFont typeface="+mj-ea"/>
              <a:buAutoNum type="circleNumDbPlain"/>
            </a:pPr>
            <a:r>
              <a:rPr sz="1100" b="1" dirty="0">
                <a:latin typeface="微软雅黑" panose="020B0503020204020204" charset="-122"/>
                <a:ea typeface="微软雅黑" panose="020B0503020204020204" charset="-122"/>
                <a:cs typeface="微软雅黑" panose="020B0503020204020204" charset="-122"/>
                <a:sym typeface="+mn-ea"/>
              </a:rPr>
              <a:t>鼓励电信企业向购卡用户提供无线上网认证服务</a:t>
            </a:r>
            <a:endParaRPr sz="1100" b="1" dirty="0">
              <a:latin typeface="微软雅黑" panose="020B0503020204020204" charset="-122"/>
              <a:ea typeface="微软雅黑" panose="020B0503020204020204" charset="-122"/>
              <a:cs typeface="微软雅黑" panose="020B0503020204020204" charset="-122"/>
              <a:sym typeface="+mn-ea"/>
            </a:endParaRPr>
          </a:p>
        </p:txBody>
      </p:sp>
      <p:sp>
        <p:nvSpPr>
          <p:cNvPr id="71" name="文本框 70"/>
          <p:cNvSpPr txBox="1"/>
          <p:nvPr>
            <p:custDataLst>
              <p:tags r:id="rId17"/>
            </p:custDataLst>
          </p:nvPr>
        </p:nvSpPr>
        <p:spPr>
          <a:xfrm>
            <a:off x="570230" y="2054225"/>
            <a:ext cx="2000885" cy="337185"/>
          </a:xfrm>
          <a:prstGeom prst="rect">
            <a:avLst/>
          </a:prstGeom>
          <a:noFill/>
        </p:spPr>
        <p:txBody>
          <a:bodyPr wrap="square" rtlCol="0" anchor="t">
            <a:spAutoFit/>
          </a:bodyPr>
          <a:lstStyle/>
          <a:p>
            <a:pPr algn="ctr"/>
            <a:r>
              <a:rPr lang="zh-CN" altLang="en-US" sz="1600" b="1" dirty="0">
                <a:latin typeface="微软雅黑" panose="020B0503020204020204" charset="-122"/>
                <a:ea typeface="微软雅黑" panose="020B0503020204020204" charset="-122"/>
                <a:sym typeface="+mn-ea"/>
              </a:rPr>
              <a:t>管控要求适度放宽</a:t>
            </a:r>
            <a:endParaRPr lang="zh-CN" altLang="en-US" sz="1600" b="1" dirty="0">
              <a:latin typeface="微软雅黑" panose="020B0503020204020204" charset="-122"/>
              <a:ea typeface="微软雅黑" panose="020B0503020204020204" charset="-122"/>
              <a:sym typeface="+mn-ea"/>
            </a:endParaRPr>
          </a:p>
        </p:txBody>
      </p:sp>
      <p:sp>
        <p:nvSpPr>
          <p:cNvPr id="72" name="梯形 71"/>
          <p:cNvSpPr/>
          <p:nvPr>
            <p:custDataLst>
              <p:tags r:id="rId18"/>
            </p:custDataLst>
          </p:nvPr>
        </p:nvSpPr>
        <p:spPr>
          <a:xfrm>
            <a:off x="570230" y="2319020"/>
            <a:ext cx="2291080" cy="97790"/>
          </a:xfrm>
          <a:prstGeom prst="trapezoid">
            <a:avLst>
              <a:gd name="adj" fmla="val 77024"/>
            </a:avLst>
          </a:prstGeom>
          <a:gradFill>
            <a:gsLst>
              <a:gs pos="0">
                <a:schemeClr val="bg1">
                  <a:alpha val="50000"/>
                </a:schemeClr>
              </a:gs>
              <a:gs pos="100000">
                <a:srgbClr val="2E91F7">
                  <a:alpha val="85000"/>
                </a:srgbClr>
              </a:gs>
            </a:gsLst>
            <a:lin ang="5400000" scaled="0"/>
          </a:gradFill>
          <a:ln w="9525">
            <a:gradFill>
              <a:gsLst>
                <a:gs pos="3000">
                  <a:schemeClr val="accent1">
                    <a:lumMod val="5000"/>
                    <a:lumOff val="95000"/>
                    <a:alpha val="0"/>
                  </a:schemeClr>
                </a:gs>
                <a:gs pos="100000">
                  <a:srgbClr val="2E91F7">
                    <a:lumMod val="94000"/>
                    <a:lumOff val="6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graphicFrame>
        <p:nvGraphicFramePr>
          <p:cNvPr id="27" name="对象 -2147482624"/>
          <p:cNvGraphicFramePr/>
          <p:nvPr/>
        </p:nvGraphicFramePr>
        <p:xfrm>
          <a:off x="6154420" y="2596515"/>
          <a:ext cx="5046980" cy="1202055"/>
        </p:xfrm>
        <a:graphic>
          <a:graphicData uri="http://schemas.openxmlformats.org/presentationml/2006/ole">
            <mc:AlternateContent xmlns:mc="http://schemas.openxmlformats.org/markup-compatibility/2006">
              <mc:Choice xmlns:v="urn:schemas-microsoft-com:vml" Requires="v">
                <p:oleObj spid="_x0000_s1027" name="" r:id="rId19" imgW="7391400" imgH="1943100" progId="Excel.Sheet.12">
                  <p:embed/>
                </p:oleObj>
              </mc:Choice>
              <mc:Fallback>
                <p:oleObj name="" r:id="rId19" imgW="7391400" imgH="1943100" progId="Excel.Sheet.12">
                  <p:embed/>
                  <p:pic>
                    <p:nvPicPr>
                      <p:cNvPr id="0" name="图片 3075"/>
                      <p:cNvPicPr/>
                      <p:nvPr/>
                    </p:nvPicPr>
                    <p:blipFill>
                      <a:blip r:embed="rId20"/>
                      <a:stretch>
                        <a:fillRect/>
                      </a:stretch>
                    </p:blipFill>
                    <p:spPr>
                      <a:xfrm>
                        <a:off x="6154420" y="2596515"/>
                        <a:ext cx="5046980" cy="1202055"/>
                      </a:xfrm>
                      <a:prstGeom prst="rect">
                        <a:avLst/>
                      </a:prstGeom>
                      <a:noFill/>
                      <a:ln w="38100">
                        <a:noFill/>
                        <a:miter/>
                      </a:ln>
                    </p:spPr>
                  </p:pic>
                </p:oleObj>
              </mc:Fallback>
            </mc:AlternateContent>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398270"/>
            <a:ext cx="11377295" cy="478091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56260" y="3537972"/>
            <a:ext cx="11022330" cy="1905828"/>
            <a:chOff x="742" y="7838"/>
            <a:chExt cx="17358" cy="1651"/>
          </a:xfrm>
        </p:grpSpPr>
        <p:sp>
          <p:nvSpPr>
            <p:cNvPr id="121" name="文本框 120"/>
            <p:cNvSpPr txBox="1"/>
            <p:nvPr>
              <p:custDataLst>
                <p:tags r:id="rId1"/>
              </p:custDataLst>
            </p:nvPr>
          </p:nvSpPr>
          <p:spPr>
            <a:xfrm>
              <a:off x="1718" y="7838"/>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7912"/>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729" y="8512"/>
              <a:ext cx="5800" cy="52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物联网公司完成定向语音监测处置能力建设</a:t>
              </a:r>
              <a:endParaRPr lang="en-US" altLang="zh-CN"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省公司开展定向语音风险核查处置</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7912"/>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439"/>
              <a:ext cx="5116" cy="974"/>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对接部平台获取语音风险监测数据，建立风险预警管控功能，建设核查处置数据上报接口（数据风控团队，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530"/>
              <a:ext cx="4793" cy="959"/>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sym typeface="+mn-ea"/>
                </a:rPr>
                <a:t>加强对物联网卡开通呼叫转移功能的管理和监测，</a:t>
              </a:r>
              <a:r>
                <a:rPr lang="en-US" altLang="zh-CN" sz="1200" dirty="0">
                  <a:latin typeface="微软雅黑" panose="020B0503020204020204" charset="-122"/>
                  <a:ea typeface="微软雅黑" panose="020B0503020204020204" charset="-122"/>
                </a:rPr>
                <a:t>强化反诈技防体系，新建定向语音呼转风险监测处置能力</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6152" y="8362"/>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1221105"/>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第十七条</a:t>
            </a:r>
            <a:r>
              <a:rPr lang="en-US" altLang="zh-CN" sz="1600" b="1">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新增条款</a:t>
            </a:r>
            <a:r>
              <a:rPr lang="en-US" altLang="zh-CN" sz="1600" b="1">
                <a:solidFill>
                  <a:schemeClr val="bg1"/>
                </a:solidFill>
                <a:latin typeface="微软雅黑" panose="020B0503020204020204" charset="-122"/>
                <a:ea typeface="微软雅黑" panose="020B0503020204020204" charset="-122"/>
                <a:cs typeface="微软雅黑" panose="020B0503020204020204" charset="-122"/>
                <a:sym typeface="+mn-ea"/>
              </a:rPr>
              <a:t>)</a:t>
            </a:r>
            <a:endParaRPr lang="en-US" altLang="zh-CN"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675640" y="1863725"/>
            <a:ext cx="10663555" cy="1145540"/>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建立完善物联网卡风控技术手段，加强对物联网卡开通呼叫转移功能的管理和监测，及时将开通定向语音、定向短信功能的物联网卡纳入相关反诈技防体系，部署异常行为监测模型，实现对涉诈高风险物联网卡的有效识别和处置。各基础电信企业要加强对移动转售企业相关物联网卡风控能力支持，落实协同管理责任。</a:t>
            </a:r>
            <a:endParaRPr lang="zh-CN" altLang="en-US" sz="1400">
              <a:latin typeface="Arial" panose="020B0604020202020204" pitchFamily="34" charset="0"/>
              <a:ea typeface="微软雅黑" panose="020B050302020402020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34645" y="1195070"/>
            <a:ext cx="11377295" cy="5274310"/>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72135" y="3333312"/>
            <a:ext cx="11022330" cy="2982836"/>
            <a:chOff x="742" y="7922"/>
            <a:chExt cx="17358" cy="2584"/>
          </a:xfrm>
        </p:grpSpPr>
        <p:sp>
          <p:nvSpPr>
            <p:cNvPr id="121" name="文本框 120"/>
            <p:cNvSpPr txBox="1"/>
            <p:nvPr>
              <p:custDataLst>
                <p:tags r:id="rId1"/>
              </p:custDataLst>
            </p:nvPr>
          </p:nvSpPr>
          <p:spPr>
            <a:xfrm>
              <a:off x="1718" y="7922"/>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801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729" y="8412"/>
              <a:ext cx="5800" cy="52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物联网公司完成</a:t>
              </a:r>
              <a:r>
                <a:rPr lang="en-US" altLang="zh-CN" sz="1200" dirty="0">
                  <a:latin typeface="微软雅黑" panose="020B0503020204020204" charset="-122"/>
                  <a:ea typeface="微软雅黑" panose="020B0503020204020204" charset="-122"/>
                  <a:sym typeface="+mn-ea"/>
                </a:rPr>
                <a:t>模型</a:t>
              </a:r>
              <a:r>
                <a:rPr lang="zh-CN" altLang="en-US" sz="1200" dirty="0">
                  <a:latin typeface="微软雅黑" panose="020B0503020204020204" charset="-122"/>
                  <a:ea typeface="微软雅黑" panose="020B0503020204020204" charset="-122"/>
                  <a:sym typeface="+mn-ea"/>
                </a:rPr>
                <a:t>优化改造</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公司提供模型数据支撑</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029" y="7956"/>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528" y="8412"/>
              <a:ext cx="5572" cy="2094"/>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输出风险监测数据需求文档至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公司（数据风控团队，</a:t>
              </a:r>
              <a:r>
                <a:rPr lang="en-US" altLang="zh-CN" sz="1200" dirty="0">
                  <a:latin typeface="微软雅黑" panose="020B0503020204020204" charset="-122"/>
                  <a:ea typeface="微软雅黑" panose="020B0503020204020204" charset="-122"/>
                  <a:sym typeface="+mn-ea"/>
                </a:rPr>
                <a:t>11</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20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完成开户数据接入，改造黑名单访问、漫游敏感区域模型，新建</a:t>
              </a:r>
              <a:r>
                <a:rPr sz="1200" dirty="0">
                  <a:latin typeface="微软雅黑" panose="020B0503020204020204" charset="-122"/>
                  <a:ea typeface="微软雅黑" panose="020B0503020204020204" charset="-122"/>
                  <a:sym typeface="+mn-ea"/>
                </a:rPr>
                <a:t>一证多卡跨区域、个人用户批量实名模型</a:t>
              </a:r>
              <a:r>
                <a:rPr lang="zh-CN" sz="1200" dirty="0">
                  <a:latin typeface="微软雅黑" panose="020B0503020204020204" charset="-122"/>
                  <a:ea typeface="微软雅黑" panose="020B0503020204020204" charset="-122"/>
                  <a:sym typeface="+mn-ea"/>
                </a:rPr>
                <a:t>，完成数据上报和风险预警核查</a:t>
              </a:r>
              <a:r>
                <a:rPr lang="zh-CN" altLang="en-US" sz="1200" dirty="0">
                  <a:latin typeface="微软雅黑" panose="020B0503020204020204" charset="-122"/>
                  <a:ea typeface="微软雅黑" panose="020B0503020204020204" charset="-122"/>
                  <a:sym typeface="+mn-ea"/>
                </a:rPr>
                <a:t>（数据风控团队，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配合信通院更新诈骗高发区域、统一手机终端库和人联网黑名单库（数据风控、网络团队，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30</a:t>
              </a:r>
              <a:r>
                <a:rPr lang="zh-CN" altLang="en-US" sz="1200" dirty="0">
                  <a:latin typeface="微软雅黑" panose="020B0503020204020204" charset="-122"/>
                  <a:ea typeface="微软雅黑" panose="020B0503020204020204" charset="-122"/>
                  <a:sym typeface="+mn-ea"/>
                </a:rPr>
                <a:t>日）</a:t>
              </a: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412"/>
              <a:ext cx="4793" cy="1919"/>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模型优化：</a:t>
              </a:r>
              <a:r>
                <a:rPr lang="en-US" altLang="zh-CN" sz="1200" dirty="0">
                  <a:latin typeface="微软雅黑" panose="020B0503020204020204" charset="-122"/>
                  <a:ea typeface="微软雅黑" panose="020B0503020204020204" charset="-122"/>
                </a:rPr>
                <a:t>黑名单访问模型剔除非定向大流量已实名卡，漫游敏感区域剔除定向小流量卡</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新增模型：</a:t>
              </a:r>
              <a:r>
                <a:rPr lang="en-US" altLang="zh-CN" sz="1200" dirty="0">
                  <a:latin typeface="微软雅黑" panose="020B0503020204020204" charset="-122"/>
                  <a:ea typeface="微软雅黑" panose="020B0503020204020204" charset="-122"/>
                </a:rPr>
                <a:t>新建一证多卡跨区域模型、个人用户批量实名模型</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更新调整诈骗高发区范围，统一手机终端库和人联网黑名单库</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6152" y="8054"/>
              <a:ext cx="0" cy="1997"/>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1855" y="7973"/>
              <a:ext cx="0" cy="2178"/>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311875" y="101473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第十八条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691515" y="1498600"/>
            <a:ext cx="10663555" cy="1532890"/>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对物联网卡的使用建立监测预警机制，部署机卡分离、跨区域使用、白名单异常使用、手机终端使用、访问黑名单、漫游至诈骗高发区等监测模型，并实现对模型的动态优化和迭代升级。对于监测发现存在异常使用情形的，电信企业应当采取暂停服务、重新核验身份和使用场景或者其他合同约定的处置措施，并将处置情况报送主管部门。电信企业应加强网上售卡监测巡查，及时将违规售卡信息通报互联网企业进行处置，形成行业合力。</a:t>
            </a:r>
            <a:endParaRPr lang="zh-CN" altLang="en-US" sz="1400">
              <a:latin typeface="Arial" panose="020B0604020202020204" pitchFamily="34" charset="0"/>
              <a:ea typeface="微软雅黑" panose="020B050302020402020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1369695"/>
            <a:ext cx="11377295" cy="4879340"/>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556260" y="2959583"/>
            <a:ext cx="11022330" cy="2802758"/>
            <a:chOff x="742" y="7936"/>
            <a:chExt cx="17358" cy="2428"/>
          </a:xfrm>
        </p:grpSpPr>
        <p:sp>
          <p:nvSpPr>
            <p:cNvPr id="121" name="文本框 120"/>
            <p:cNvSpPr txBox="1"/>
            <p:nvPr>
              <p:custDataLst>
                <p:tags r:id="rId1"/>
              </p:custDataLst>
            </p:nvPr>
          </p:nvSpPr>
          <p:spPr>
            <a:xfrm>
              <a:off x="1718" y="7936"/>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995" y="801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7154" y="8440"/>
              <a:ext cx="5228" cy="974"/>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公司完成系统调整</a:t>
              </a:r>
              <a:r>
                <a:rPr lang="en-US" altLang="zh-CN" sz="1200" dirty="0">
                  <a:latin typeface="微软雅黑" panose="020B0503020204020204" charset="-122"/>
                  <a:ea typeface="微软雅黑" panose="020B0503020204020204" charset="-122"/>
                  <a:sym typeface="+mn-ea"/>
                </a:rPr>
                <a:t>，</a:t>
              </a:r>
              <a:r>
                <a:rPr lang="zh-CN" altLang="en-US" sz="1200" dirty="0">
                  <a:latin typeface="微软雅黑" panose="020B0503020204020204" charset="-122"/>
                  <a:ea typeface="微软雅黑" panose="020B0503020204020204" charset="-122"/>
                  <a:sym typeface="+mn-ea"/>
                </a:rPr>
                <a:t>接收公安联合惩戒、行业黑灰名单，并按要求完成惩戒及反馈</a:t>
              </a:r>
              <a:endParaRPr lang="en-US" altLang="zh-CN"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省公司上报黑灰名单</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014" y="8010"/>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440"/>
              <a:ext cx="5116" cy="750"/>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输出联合惩戒黑名单功能需求至</a:t>
              </a:r>
              <a:r>
                <a:rPr lang="en-US" altLang="zh-CN" sz="1200" dirty="0">
                  <a:latin typeface="微软雅黑" panose="020B0503020204020204" charset="-122"/>
                  <a:ea typeface="微软雅黑" panose="020B0503020204020204" charset="-122"/>
                  <a:sym typeface="+mn-ea"/>
                </a:rPr>
                <a:t>IT</a:t>
              </a:r>
              <a:r>
                <a:rPr lang="zh-CN" altLang="en-US" sz="1200" dirty="0">
                  <a:latin typeface="微软雅黑" panose="020B0503020204020204" charset="-122"/>
                  <a:ea typeface="微软雅黑" panose="020B0503020204020204" charset="-122"/>
                  <a:sym typeface="+mn-ea"/>
                </a:rPr>
                <a:t>公司（业支团队，</a:t>
              </a:r>
              <a:r>
                <a:rPr lang="en-US" altLang="zh-CN" sz="1200" dirty="0">
                  <a:latin typeface="微软雅黑" panose="020B0503020204020204" charset="-122"/>
                  <a:ea typeface="微软雅黑" panose="020B0503020204020204" charset="-122"/>
                  <a:sym typeface="+mn-ea"/>
                </a:rPr>
                <a:t>12</a:t>
              </a:r>
              <a:r>
                <a:rPr lang="zh-CN" altLang="en-US" sz="1200" dirty="0">
                  <a:latin typeface="微软雅黑" panose="020B0503020204020204" charset="-122"/>
                  <a:ea typeface="微软雅黑" panose="020B0503020204020204" charset="-122"/>
                  <a:sym typeface="+mn-ea"/>
                </a:rPr>
                <a:t>月</a:t>
              </a:r>
              <a:r>
                <a:rPr lang="en-US" altLang="zh-CN" sz="1200" dirty="0">
                  <a:latin typeface="微软雅黑" panose="020B0503020204020204" charset="-122"/>
                  <a:ea typeface="微软雅黑" panose="020B0503020204020204" charset="-122"/>
                  <a:sym typeface="+mn-ea"/>
                </a:rPr>
                <a:t>1</a:t>
              </a:r>
              <a:r>
                <a:rPr lang="zh-CN" altLang="en-US" sz="1200" dirty="0">
                  <a:latin typeface="微软雅黑" panose="020B0503020204020204" charset="-122"/>
                  <a:ea typeface="微软雅黑" panose="020B0503020204020204" charset="-122"/>
                  <a:sym typeface="+mn-ea"/>
                </a:rPr>
                <a:t>日生效）</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440"/>
              <a:ext cx="5459" cy="1679"/>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zh-CN" altLang="en-US" sz="1200" dirty="0">
                  <a:latin typeface="微软雅黑" panose="020B0503020204020204" charset="-122"/>
                  <a:ea typeface="微软雅黑" panose="020B0503020204020204" charset="-122"/>
                </a:rPr>
                <a:t>新增条款</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对于公安联合惩戒对象，不得为惩戒对象新开物联网卡，或以惩戒对象作为责任人、经办人、代办人为其他单位或个人新开上述业务，且不得为惩戒对象办理上述业务的过户手续</a:t>
              </a:r>
              <a:endParaRPr lang="en-US" altLang="zh-CN" sz="1200" dirty="0">
                <a:latin typeface="微软雅黑" panose="020B0503020204020204" charset="-122"/>
                <a:ea typeface="微软雅黑" panose="020B0503020204020204" charset="-122"/>
              </a:endParaRPr>
            </a:p>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对于黑灰名单客户，系统按要求进行业务办理限制或提示</a:t>
              </a:r>
              <a:endParaRPr lang="en-US" altLang="zh-CN" sz="1200" dirty="0">
                <a:latin typeface="微软雅黑" panose="020B0503020204020204" charset="-122"/>
                <a:ea typeface="微软雅黑" panose="020B0503020204020204" charset="-122"/>
              </a:endParaRPr>
            </a:p>
          </p:txBody>
        </p:sp>
        <p:cxnSp>
          <p:nvCxnSpPr>
            <p:cNvPr id="143" name="直接连接符 142"/>
            <p:cNvCxnSpPr/>
            <p:nvPr>
              <p:custDataLst>
                <p:tags r:id="rId7"/>
              </p:custDataLst>
            </p:nvPr>
          </p:nvCxnSpPr>
          <p:spPr>
            <a:xfrm>
              <a:off x="6677" y="8362"/>
              <a:ext cx="0" cy="200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855" y="8365"/>
              <a:ext cx="0" cy="1984"/>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1157605"/>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rPr>
              <a:t>第十九条</a:t>
            </a:r>
            <a:r>
              <a:rPr lang="en-US" altLang="zh-CN" sz="1400" b="1">
                <a:solidFill>
                  <a:schemeClr val="bg1"/>
                </a:solidFill>
                <a:latin typeface="微软雅黑" panose="020B0503020204020204" charset="-122"/>
                <a:ea typeface="微软雅黑" panose="020B0503020204020204" charset="-122"/>
                <a:cs typeface="微软雅黑" panose="020B0503020204020204" charset="-122"/>
                <a:sym typeface="+mn-ea"/>
              </a:rPr>
              <a:t>(</a:t>
            </a:r>
            <a:r>
              <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rPr>
              <a:t>新增条款</a:t>
            </a:r>
            <a:r>
              <a:rPr lang="en-US" altLang="zh-CN" sz="1400" b="1">
                <a:solidFill>
                  <a:schemeClr val="bg1"/>
                </a:solidFill>
                <a:latin typeface="微软雅黑" panose="020B0503020204020204" charset="-122"/>
                <a:ea typeface="微软雅黑" panose="020B0503020204020204" charset="-122"/>
                <a:cs typeface="微软雅黑" panose="020B0503020204020204" charset="-122"/>
                <a:sym typeface="+mn-ea"/>
              </a:rPr>
              <a:t>)</a:t>
            </a:r>
            <a:endParaRPr lang="en-US" altLang="zh-CN" sz="14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675640" y="1784350"/>
            <a:ext cx="10663555" cy="972185"/>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电信企业应依法依规建立完善物联网用户涉诈失信惩戒制度，对存在违法违规行为、涉诈失信行为等用户纳入失信名单，结合有关规定及合同条款，实施相应的惩戒措施，并失信名单行业共享。</a:t>
            </a:r>
            <a:endParaRPr lang="zh-CN" altLang="en-US" sz="1400">
              <a:latin typeface="Arial" panose="020B0604020202020204" pitchFamily="34" charset="0"/>
              <a:ea typeface="微软雅黑" panose="020B050302020402020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92"/>
          <p:cNvSpPr txBox="1"/>
          <p:nvPr/>
        </p:nvSpPr>
        <p:spPr bwMode="auto">
          <a:xfrm>
            <a:off x="318770" y="941070"/>
            <a:ext cx="11377295" cy="2371090"/>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defTabSz="914400" fontAlgn="base">
              <a:lnSpc>
                <a:spcPct val="90000"/>
              </a:lnSpc>
              <a:spcBef>
                <a:spcPct val="0"/>
              </a:spcBef>
              <a:spcAft>
                <a:spcPct val="0"/>
              </a:spcAft>
              <a:defRPr/>
            </a:pPr>
            <a:r>
              <a:rPr lang="zh-CN" altLang="en-US" sz="2400" b="1" dirty="0">
                <a:solidFill>
                  <a:srgbClr val="FFFF00"/>
                </a:solidFill>
                <a:latin typeface="微软雅黑" panose="020B0503020204020204" charset="-122"/>
                <a:ea typeface="微软雅黑" panose="020B0503020204020204" charset="-122"/>
                <a:cs typeface="微软雅黑" panose="020B0503020204020204" charset="-122"/>
                <a:sym typeface="+mn-ea"/>
              </a:rPr>
              <a:t>附：</a:t>
            </a:r>
            <a:r>
              <a:rPr lang="zh-CN" altLang="en-US" sz="2400" b="1" noProof="0" dirty="0" smtClean="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文件</a:t>
            </a:r>
            <a:r>
              <a:rPr lang="zh-CN" altLang="en-US" sz="2400" b="1"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变化条款分析</a:t>
            </a:r>
            <a:endPar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pSp>
        <p:nvGrpSpPr>
          <p:cNvPr id="10" name="组合 9"/>
          <p:cNvGrpSpPr/>
          <p:nvPr/>
        </p:nvGrpSpPr>
        <p:grpSpPr>
          <a:xfrm>
            <a:off x="687705" y="2043913"/>
            <a:ext cx="11022330" cy="1101248"/>
            <a:chOff x="742" y="7936"/>
            <a:chExt cx="17358" cy="954"/>
          </a:xfrm>
        </p:grpSpPr>
        <p:sp>
          <p:nvSpPr>
            <p:cNvPr id="121" name="文本框 120"/>
            <p:cNvSpPr txBox="1"/>
            <p:nvPr>
              <p:custDataLst>
                <p:tags r:id="rId1"/>
              </p:custDataLst>
            </p:nvPr>
          </p:nvSpPr>
          <p:spPr>
            <a:xfrm>
              <a:off x="1718" y="7936"/>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2" name="文本框 121"/>
            <p:cNvSpPr txBox="1"/>
            <p:nvPr>
              <p:custDataLst>
                <p:tags r:id="rId2"/>
              </p:custDataLst>
            </p:nvPr>
          </p:nvSpPr>
          <p:spPr>
            <a:xfrm>
              <a:off x="7570" y="801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3" name="文本框 122"/>
            <p:cNvSpPr txBox="1"/>
            <p:nvPr>
              <p:custDataLst>
                <p:tags r:id="rId3"/>
              </p:custDataLst>
            </p:nvPr>
          </p:nvSpPr>
          <p:spPr>
            <a:xfrm>
              <a:off x="6729" y="8397"/>
              <a:ext cx="5800" cy="303"/>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政企事业部完善管理要求</a:t>
              </a:r>
              <a:endParaRPr lang="zh-CN" altLang="en-US" sz="1200" dirty="0">
                <a:latin typeface="微软雅黑" panose="020B0503020204020204" charset="-122"/>
                <a:ea typeface="微软雅黑" panose="020B0503020204020204" charset="-122"/>
                <a:sym typeface="+mn-ea"/>
              </a:endParaRPr>
            </a:p>
          </p:txBody>
        </p:sp>
        <p:sp>
          <p:nvSpPr>
            <p:cNvPr id="124" name="文本框 123"/>
            <p:cNvSpPr txBox="1"/>
            <p:nvPr>
              <p:custDataLst>
                <p:tags r:id="rId4"/>
              </p:custDataLst>
            </p:nvPr>
          </p:nvSpPr>
          <p:spPr>
            <a:xfrm>
              <a:off x="14269" y="8010"/>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125" name="文本框 124"/>
            <p:cNvSpPr txBox="1"/>
            <p:nvPr>
              <p:custDataLst>
                <p:tags r:id="rId5"/>
              </p:custDataLst>
            </p:nvPr>
          </p:nvSpPr>
          <p:spPr>
            <a:xfrm>
              <a:off x="12984" y="8397"/>
              <a:ext cx="5116" cy="303"/>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无</a:t>
              </a:r>
              <a:endParaRPr lang="zh-CN" altLang="en-US" sz="1200" dirty="0">
                <a:latin typeface="微软雅黑" panose="020B0503020204020204" charset="-122"/>
                <a:ea typeface="微软雅黑" panose="020B0503020204020204" charset="-122"/>
                <a:sym typeface="+mn-ea"/>
              </a:endParaRPr>
            </a:p>
          </p:txBody>
        </p:sp>
        <p:sp>
          <p:nvSpPr>
            <p:cNvPr id="126" name="文本框 125"/>
            <p:cNvSpPr txBox="1"/>
            <p:nvPr>
              <p:custDataLst>
                <p:tags r:id="rId6"/>
              </p:custDataLst>
            </p:nvPr>
          </p:nvSpPr>
          <p:spPr>
            <a:xfrm>
              <a:off x="742" y="8397"/>
              <a:ext cx="4793" cy="480"/>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新增“应结合应用场景分配相对集中的码号资源”</a:t>
              </a:r>
              <a:endParaRPr lang="en-US" altLang="zh-CN" sz="1200" dirty="0">
                <a:latin typeface="微软雅黑" panose="020B0503020204020204" charset="-122"/>
                <a:ea typeface="微软雅黑" panose="020B0503020204020204" charset="-122"/>
                <a:sym typeface="+mn-ea"/>
              </a:endParaRPr>
            </a:p>
          </p:txBody>
        </p:sp>
        <p:cxnSp>
          <p:nvCxnSpPr>
            <p:cNvPr id="143" name="直接连接符 142"/>
            <p:cNvCxnSpPr/>
            <p:nvPr>
              <p:custDataLst>
                <p:tags r:id="rId7"/>
              </p:custDataLst>
            </p:nvPr>
          </p:nvCxnSpPr>
          <p:spPr>
            <a:xfrm>
              <a:off x="6152" y="8110"/>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custDataLst>
                <p:tags r:id="rId8"/>
              </p:custDataLst>
            </p:nvPr>
          </p:nvCxnSpPr>
          <p:spPr>
            <a:xfrm>
              <a:off x="12480" y="8029"/>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12" name="TextBox 184"/>
          <p:cNvSpPr/>
          <p:nvPr/>
        </p:nvSpPr>
        <p:spPr>
          <a:xfrm>
            <a:off x="4296000" y="820420"/>
            <a:ext cx="3600000" cy="360000"/>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第六条</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500380" y="1268095"/>
            <a:ext cx="10663555" cy="737235"/>
          </a:xfrm>
          <a:prstGeom prst="rect">
            <a:avLst/>
          </a:prstGeom>
        </p:spPr>
        <p:txBody>
          <a:bodyPr wrap="square">
            <a:sp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电信企业应按照电信网码号规划管理要求，使用物联网专用号段发展物联网业务。应结合应用场景分配相对集中的码号资源，并在启用新号段前向我局进行报备。</a:t>
            </a:r>
            <a:endParaRPr lang="zh-CN" altLang="en-US" sz="1400">
              <a:latin typeface="Arial" panose="020B0604020202020204" pitchFamily="34" charset="0"/>
              <a:ea typeface="微软雅黑" panose="020B0503020204020204" charset="-122"/>
            </a:endParaRPr>
          </a:p>
        </p:txBody>
      </p:sp>
      <p:grpSp>
        <p:nvGrpSpPr>
          <p:cNvPr id="20" name="组合 19"/>
          <p:cNvGrpSpPr/>
          <p:nvPr/>
        </p:nvGrpSpPr>
        <p:grpSpPr>
          <a:xfrm>
            <a:off x="311150" y="3521710"/>
            <a:ext cx="11813540" cy="3108960"/>
            <a:chOff x="502" y="1348"/>
            <a:chExt cx="18604" cy="4896"/>
          </a:xfrm>
        </p:grpSpPr>
        <p:sp>
          <p:nvSpPr>
            <p:cNvPr id="21" name="文本框 92"/>
            <p:cNvSpPr txBox="1"/>
            <p:nvPr/>
          </p:nvSpPr>
          <p:spPr bwMode="auto">
            <a:xfrm>
              <a:off x="502" y="1782"/>
              <a:ext cx="17917" cy="4462"/>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grpSp>
          <p:nvGrpSpPr>
            <p:cNvPr id="22" name="组合 21"/>
            <p:cNvGrpSpPr/>
            <p:nvPr/>
          </p:nvGrpSpPr>
          <p:grpSpPr>
            <a:xfrm>
              <a:off x="1064" y="3600"/>
              <a:ext cx="18042" cy="2470"/>
              <a:chOff x="930" y="7936"/>
              <a:chExt cx="18042" cy="1359"/>
            </a:xfrm>
          </p:grpSpPr>
          <p:sp>
            <p:nvSpPr>
              <p:cNvPr id="23" name="文本框 22"/>
              <p:cNvSpPr txBox="1"/>
              <p:nvPr>
                <p:custDataLst>
                  <p:tags r:id="rId9"/>
                </p:custDataLst>
              </p:nvPr>
            </p:nvSpPr>
            <p:spPr>
              <a:xfrm>
                <a:off x="1718" y="7936"/>
                <a:ext cx="2652" cy="340"/>
              </a:xfrm>
              <a:prstGeom prst="rect">
                <a:avLst/>
              </a:prstGeom>
              <a:noFill/>
            </p:spPr>
            <p:txBody>
              <a:bodyPr wrap="square" rtlCol="0" anchor="t">
                <a:spAutoFit/>
              </a:bodyPr>
              <a:lstStyle/>
              <a:p>
                <a:pPr indent="0" algn="ctr">
                  <a:lnSpc>
                    <a:spcPct val="14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变化内容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24" name="文本框 23"/>
              <p:cNvSpPr txBox="1"/>
              <p:nvPr>
                <p:custDataLst>
                  <p:tags r:id="rId10"/>
                </p:custDataLst>
              </p:nvPr>
            </p:nvSpPr>
            <p:spPr>
              <a:xfrm>
                <a:off x="8620" y="8010"/>
                <a:ext cx="3499"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涉及的对应工作</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25" name="文本框 24"/>
              <p:cNvSpPr txBox="1"/>
              <p:nvPr>
                <p:custDataLst>
                  <p:tags r:id="rId11"/>
                </p:custDataLst>
              </p:nvPr>
            </p:nvSpPr>
            <p:spPr>
              <a:xfrm>
                <a:off x="8620" y="8336"/>
                <a:ext cx="3776" cy="414"/>
              </a:xfrm>
              <a:prstGeom prst="rect">
                <a:avLst/>
              </a:prstGeom>
              <a:noFill/>
            </p:spPr>
            <p:txBody>
              <a:bodyPr wrap="square" rtlCol="0" anchor="t">
                <a:no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政企事业部</a:t>
                </a:r>
                <a:r>
                  <a:rPr lang="en-US" altLang="zh-CN" sz="1200" dirty="0">
                    <a:latin typeface="微软雅黑" panose="020B0503020204020204" charset="-122"/>
                    <a:ea typeface="微软雅黑" panose="020B0503020204020204" charset="-122"/>
                    <a:sym typeface="+mn-ea"/>
                  </a:rPr>
                  <a:t>完善管理要求</a:t>
                </a:r>
                <a:endParaRPr lang="en-US" altLang="zh-CN" sz="1200" dirty="0">
                  <a:latin typeface="微软雅黑" panose="020B0503020204020204" charset="-122"/>
                  <a:ea typeface="微软雅黑" panose="020B0503020204020204" charset="-122"/>
                  <a:sym typeface="+mn-ea"/>
                </a:endParaRPr>
              </a:p>
            </p:txBody>
          </p:sp>
          <p:sp>
            <p:nvSpPr>
              <p:cNvPr id="26" name="文本框 25"/>
              <p:cNvSpPr txBox="1"/>
              <p:nvPr>
                <p:custDataLst>
                  <p:tags r:id="rId12"/>
                </p:custDataLst>
              </p:nvPr>
            </p:nvSpPr>
            <p:spPr>
              <a:xfrm>
                <a:off x="13856" y="8010"/>
                <a:ext cx="3636" cy="266"/>
              </a:xfrm>
              <a:prstGeom prst="rect">
                <a:avLst/>
              </a:prstGeom>
              <a:noFill/>
            </p:spPr>
            <p:txBody>
              <a:bodyPr wrap="square" rtlCol="0" anchor="t">
                <a:spAutoFit/>
              </a:bodyPr>
              <a:lstStyle/>
              <a:p>
                <a:pPr indent="0" algn="ctr">
                  <a:lnSpc>
                    <a:spcPct val="100000"/>
                  </a:lnSpc>
                  <a:spcBef>
                    <a:spcPts val="0"/>
                  </a:spcBef>
                  <a:spcAft>
                    <a:spcPts val="0"/>
                  </a:spcAft>
                </a:pPr>
                <a:r>
                  <a:rPr lang="zh-CN" altLang="en-US" sz="1400" b="1" dirty="0">
                    <a:solidFill>
                      <a:srgbClr val="008CFF"/>
                    </a:solidFill>
                    <a:latin typeface="微软雅黑" panose="020B0503020204020204" charset="-122"/>
                    <a:ea typeface="微软雅黑" panose="020B0503020204020204" charset="-122"/>
                    <a:sym typeface="+mn-ea"/>
                  </a:rPr>
                  <a:t>物联网公司配合事项</a:t>
                </a:r>
                <a:endParaRPr lang="zh-CN" altLang="en-US" sz="1400" b="1" dirty="0">
                  <a:solidFill>
                    <a:srgbClr val="008CFF"/>
                  </a:solidFill>
                  <a:latin typeface="微软雅黑" panose="020B0503020204020204" charset="-122"/>
                  <a:ea typeface="微软雅黑" panose="020B0503020204020204" charset="-122"/>
                  <a:sym typeface="+mn-ea"/>
                </a:endParaRPr>
              </a:p>
            </p:txBody>
          </p:sp>
          <p:sp>
            <p:nvSpPr>
              <p:cNvPr id="27" name="文本框 26"/>
              <p:cNvSpPr txBox="1"/>
              <p:nvPr>
                <p:custDataLst>
                  <p:tags r:id="rId13"/>
                </p:custDataLst>
              </p:nvPr>
            </p:nvSpPr>
            <p:spPr>
              <a:xfrm>
                <a:off x="13856" y="8336"/>
                <a:ext cx="5116" cy="526"/>
              </a:xfrm>
              <a:prstGeom prst="rect">
                <a:avLst/>
              </a:prstGeom>
              <a:noFill/>
            </p:spPr>
            <p:txBody>
              <a:bodyPr wrap="square" rtlCol="0" anchor="t">
                <a:spAutoFit/>
              </a:bodyPr>
              <a:lstStyle/>
              <a:p>
                <a:pPr marL="171450" indent="-171450">
                  <a:lnSpc>
                    <a:spcPct val="140000"/>
                  </a:lnSpc>
                  <a:spcBef>
                    <a:spcPts val="0"/>
                  </a:spcBef>
                  <a:spcAft>
                    <a:spcPts val="0"/>
                  </a:spcAft>
                  <a:buFont typeface="Wingdings" panose="05000000000000000000" charset="0"/>
                  <a:buChar char=""/>
                </a:pPr>
                <a:r>
                  <a:rPr lang="zh-CN" altLang="en-US" sz="1200" dirty="0">
                    <a:latin typeface="微软雅黑" panose="020B0503020204020204" charset="-122"/>
                    <a:ea typeface="微软雅黑" panose="020B0503020204020204" charset="-122"/>
                    <a:sym typeface="+mn-ea"/>
                  </a:rPr>
                  <a:t>无</a:t>
                </a:r>
                <a:endParaRPr lang="zh-CN" altLang="en-US" sz="1200" dirty="0">
                  <a:latin typeface="微软雅黑" panose="020B0503020204020204" charset="-122"/>
                  <a:ea typeface="微软雅黑" panose="020B0503020204020204" charset="-122"/>
                  <a:sym typeface="+mn-ea"/>
                </a:endParaRPr>
              </a:p>
              <a:p>
                <a:pPr marL="171450" indent="-171450">
                  <a:lnSpc>
                    <a:spcPct val="140000"/>
                  </a:lnSpc>
                  <a:spcBef>
                    <a:spcPts val="0"/>
                  </a:spcBef>
                  <a:spcAft>
                    <a:spcPts val="0"/>
                  </a:spcAft>
                  <a:buFont typeface="Wingdings" panose="05000000000000000000" charset="0"/>
                  <a:buChar char=""/>
                </a:pPr>
                <a:endParaRPr lang="zh-CN" altLang="en-US" sz="1200" dirty="0">
                  <a:latin typeface="微软雅黑" panose="020B0503020204020204" charset="-122"/>
                  <a:ea typeface="微软雅黑" panose="020B0503020204020204" charset="-122"/>
                  <a:sym typeface="+mn-ea"/>
                </a:endParaRPr>
              </a:p>
            </p:txBody>
          </p:sp>
          <p:sp>
            <p:nvSpPr>
              <p:cNvPr id="28" name="文本框 27"/>
              <p:cNvSpPr txBox="1"/>
              <p:nvPr>
                <p:custDataLst>
                  <p:tags r:id="rId14"/>
                </p:custDataLst>
              </p:nvPr>
            </p:nvSpPr>
            <p:spPr>
              <a:xfrm>
                <a:off x="930" y="8336"/>
                <a:ext cx="5646" cy="959"/>
              </a:xfrm>
              <a:prstGeom prst="rect">
                <a:avLst/>
              </a:prstGeom>
              <a:noFill/>
            </p:spPr>
            <p:txBody>
              <a:bodyPr wrap="square" lIns="0" tIns="0" rIns="0" bIns="0" rtlCol="0">
                <a:spAutoFit/>
              </a:bodyPr>
              <a:lstStyle/>
              <a:p>
                <a:pPr marL="171450" indent="-171450" algn="just">
                  <a:lnSpc>
                    <a:spcPct val="150000"/>
                  </a:lnSpc>
                  <a:buFont typeface="Wingdings" panose="05000000000000000000" charset="0"/>
                  <a:buChar char=""/>
                </a:pPr>
                <a:r>
                  <a:rPr lang="en-US" altLang="zh-CN" sz="1200" dirty="0">
                    <a:latin typeface="微软雅黑" panose="020B0503020204020204" charset="-122"/>
                    <a:ea typeface="微软雅黑" panose="020B0503020204020204" charset="-122"/>
                  </a:rPr>
                  <a:t>新增条款</a:t>
                </a:r>
                <a:r>
                  <a:rPr lang="zh-CN" altLang="en-US" sz="1200" dirty="0">
                    <a:latin typeface="微软雅黑" panose="020B0503020204020204" charset="-122"/>
                    <a:ea typeface="微软雅黑" panose="020B0503020204020204" charset="-122"/>
                  </a:rPr>
                  <a:t>：行标中对于开通非定向大流量功能的物联网卡，电信企业在做好风险防范的基础上，在未登记到实际使用人之前，参照登记到责任单位和责任人的场景进行安全功能限制。</a:t>
                </a:r>
                <a:endParaRPr lang="en-US" altLang="zh-CN" sz="1200" dirty="0">
                  <a:latin typeface="微软雅黑" panose="020B0503020204020204" charset="-122"/>
                  <a:ea typeface="微软雅黑" panose="020B0503020204020204" charset="-122"/>
                  <a:sym typeface="+mn-ea"/>
                </a:endParaRPr>
              </a:p>
            </p:txBody>
          </p:sp>
          <p:cxnSp>
            <p:nvCxnSpPr>
              <p:cNvPr id="29" name="直接连接符 28"/>
              <p:cNvCxnSpPr/>
              <p:nvPr>
                <p:custDataLst>
                  <p:tags r:id="rId15"/>
                </p:custDataLst>
              </p:nvPr>
            </p:nvCxnSpPr>
            <p:spPr>
              <a:xfrm>
                <a:off x="7570" y="8348"/>
                <a:ext cx="0" cy="78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custDataLst>
                  <p:tags r:id="rId16"/>
                </p:custDataLst>
              </p:nvPr>
            </p:nvCxnSpPr>
            <p:spPr>
              <a:xfrm>
                <a:off x="13370" y="8281"/>
                <a:ext cx="0" cy="80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sp>
          <p:nvSpPr>
            <p:cNvPr id="31" name="TextBox 184"/>
            <p:cNvSpPr/>
            <p:nvPr/>
          </p:nvSpPr>
          <p:spPr>
            <a:xfrm>
              <a:off x="6765" y="1348"/>
              <a:ext cx="5669" cy="567"/>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rPr>
                <a:t>第十五条</a:t>
              </a:r>
              <a:endPar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32" name="文本框 31"/>
            <p:cNvSpPr txBox="1"/>
            <p:nvPr/>
          </p:nvSpPr>
          <p:spPr>
            <a:xfrm>
              <a:off x="1064" y="1935"/>
              <a:ext cx="16793" cy="1693"/>
            </a:xfrm>
            <a:prstGeom prst="rect">
              <a:avLst/>
            </a:prstGeom>
          </p:spPr>
          <p:txBody>
            <a:bodyPr wrap="square">
              <a:noAutofit/>
            </a:bodyPr>
            <a:lstStyle/>
            <a:p>
              <a:pPr indent="0" algn="l" fontAlgn="auto">
                <a:lnSpc>
                  <a:spcPct val="150000"/>
                </a:lnSpc>
              </a:pPr>
              <a:r>
                <a:rPr lang="zh-CN" altLang="en-US" sz="1400" b="1">
                  <a:solidFill>
                    <a:srgbClr val="C00000"/>
                  </a:solidFill>
                  <a:latin typeface="Arial" panose="020B0604020202020204" pitchFamily="34" charset="0"/>
                  <a:ea typeface="微软雅黑" panose="020B0503020204020204" charset="-122"/>
                </a:rPr>
                <a:t>条款内容：</a:t>
              </a:r>
              <a:r>
                <a:rPr lang="zh-CN" altLang="en-US" sz="1400">
                  <a:latin typeface="Arial" panose="020B0604020202020204" pitchFamily="34" charset="0"/>
                  <a:ea typeface="微软雅黑" panose="020B0503020204020204" charset="-122"/>
                </a:rPr>
                <a:t>在物联网卡产品研发、生产测试期内，电信企业应按照功能最小化原则开通测试功能，参照本细则第十二条规定进行登记。对于开通非定向大流量功能的物联网卡，电信企业在做好风险防范的基础上，可将该批次物联网卡登记到测试人名下。测试结束后，电信企业应及时关闭或限制物联网卡功能。</a:t>
              </a:r>
              <a:endParaRPr lang="zh-CN" altLang="en-US" sz="1400">
                <a:latin typeface="Arial" panose="020B0604020202020204" pitchFamily="34" charset="0"/>
                <a:ea typeface="微软雅黑" panose="020B050302020402020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新增：高风险场景销售合同备案</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11" name="文本框 92"/>
          <p:cNvSpPr txBox="1"/>
          <p:nvPr/>
        </p:nvSpPr>
        <p:spPr bwMode="auto">
          <a:xfrm>
            <a:off x="409575" y="1589405"/>
            <a:ext cx="11278870" cy="2741295"/>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sp>
        <p:nvSpPr>
          <p:cNvPr id="12" name="TextBox 184"/>
          <p:cNvSpPr/>
          <p:nvPr/>
        </p:nvSpPr>
        <p:spPr>
          <a:xfrm>
            <a:off x="4295775" y="1463040"/>
            <a:ext cx="3599815" cy="325755"/>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ctr">
              <a:buClrTx/>
              <a:buSzTx/>
              <a:buFontTx/>
              <a:defRPr/>
            </a:pPr>
            <a:r>
              <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rPr>
              <a:t>高风险场景销售合同备案机制</a:t>
            </a:r>
            <a:endParaRPr lang="zh-CN" altLang="en-US" sz="16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13" name="文本框 12"/>
          <p:cNvSpPr txBox="1"/>
          <p:nvPr/>
        </p:nvSpPr>
        <p:spPr>
          <a:xfrm>
            <a:off x="387985" y="1750060"/>
            <a:ext cx="5432425" cy="2524125"/>
          </a:xfrm>
          <a:prstGeom prst="rect">
            <a:avLst/>
          </a:prstGeom>
        </p:spPr>
        <p:txBody>
          <a:bodyPr wrap="square">
            <a:noAutofit/>
          </a:bodyPr>
          <a:lstStyle/>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高风险场景销售合同备案机制</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①</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Arial" panose="020B0604020202020204" pitchFamily="34" charset="0"/>
                <a:ea typeface="微软雅黑" panose="020B0503020204020204" charset="-122"/>
                <a:sym typeface="+mn-ea"/>
              </a:rPr>
              <a:t>省公司完成风险评估、合同签订，并将合同编码同步CMIOT</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Arial" panose="020B0604020202020204" pitchFamily="34" charset="0"/>
                <a:ea typeface="微软雅黑" panose="020B0503020204020204" charset="-122"/>
                <a:sym typeface="+mn-ea"/>
              </a:rPr>
              <a:t>高风险业务场景开卡时，CMIOT校验合同编码，并将首次开卡的合同编码下发给省</a:t>
            </a:r>
            <a:r>
              <a:rPr lang="en-US" altLang="zh-CN" sz="1200" dirty="0">
                <a:latin typeface="Arial" panose="020B0604020202020204" pitchFamily="34" charset="0"/>
                <a:ea typeface="微软雅黑" panose="020B0503020204020204" charset="-122"/>
                <a:sym typeface="+mn-ea"/>
              </a:rPr>
              <a:t>BOSS</a:t>
            </a:r>
            <a:endParaRPr lang="en-US" altLang="zh-CN" sz="1200" dirty="0">
              <a:latin typeface="Arial" panose="020B0604020202020204" pitchFamily="34" charset="0"/>
              <a:ea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③ </a:t>
            </a:r>
            <a:r>
              <a:rPr lang="zh-CN" altLang="en-US" sz="1200" dirty="0">
                <a:latin typeface="Arial" panose="020B0604020202020204" pitchFamily="34" charset="0"/>
                <a:ea typeface="微软雅黑" panose="020B0503020204020204" charset="-122"/>
                <a:sym typeface="+mn-ea"/>
              </a:rPr>
              <a:t>省</a:t>
            </a:r>
            <a:r>
              <a:rPr lang="en-US" altLang="zh-CN" sz="1200" dirty="0">
                <a:latin typeface="Arial" panose="020B0604020202020204" pitchFamily="34" charset="0"/>
                <a:ea typeface="微软雅黑" panose="020B0503020204020204" charset="-122"/>
                <a:sym typeface="+mn-ea"/>
              </a:rPr>
              <a:t>BOSS</a:t>
            </a:r>
            <a:r>
              <a:rPr lang="zh-CN" altLang="en-US" sz="1200" dirty="0">
                <a:latin typeface="Arial" panose="020B0604020202020204" pitchFamily="34" charset="0"/>
                <a:ea typeface="微软雅黑" panose="020B0503020204020204" charset="-122"/>
                <a:sym typeface="+mn-ea"/>
              </a:rPr>
              <a:t>按照接口规范组装合同数据文件（暂定方案），并同步至CMIOT</a:t>
            </a:r>
            <a:endParaRPr lang="en-US" altLang="zh-CN"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④ </a:t>
            </a:r>
            <a:r>
              <a:rPr lang="zh-CN" altLang="en-US" sz="1200" dirty="0">
                <a:latin typeface="Arial" panose="020B0604020202020204" pitchFamily="34" charset="0"/>
                <a:ea typeface="微软雅黑" panose="020B0503020204020204" charset="-122"/>
                <a:sym typeface="+mn-ea"/>
              </a:rPr>
              <a:t>CMIOT同步合同数据文件（经物联网公司透传）上报信通院</a:t>
            </a:r>
            <a:endParaRPr lang="zh-CN" altLang="en-US" sz="1200" dirty="0">
              <a:latin typeface="Arial" panose="020B0604020202020204" pitchFamily="34" charset="0"/>
              <a:ea typeface="微软雅黑" panose="020B0503020204020204" charset="-122"/>
              <a:sym typeface="+mn-ea"/>
            </a:endParaRPr>
          </a:p>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rPr>
              <a:t>报备内容：</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Arial" panose="020B0604020202020204" pitchFamily="34" charset="0"/>
                <a:ea typeface="微软雅黑" panose="020B0503020204020204" charset="-122"/>
              </a:rPr>
              <a:t>单位名称、开户数量、开通功能、应用场景、使用用途、签约时间、合同编码</a:t>
            </a:r>
            <a:endParaRPr lang="zh-CN" altLang="en-US" sz="1200" dirty="0">
              <a:latin typeface="Arial" panose="020B0604020202020204" pitchFamily="34" charset="0"/>
              <a:ea typeface="微软雅黑" panose="020B0503020204020204" charset="-122"/>
            </a:endParaRPr>
          </a:p>
        </p:txBody>
      </p:sp>
      <p:grpSp>
        <p:nvGrpSpPr>
          <p:cNvPr id="20" name="组合 19"/>
          <p:cNvGrpSpPr/>
          <p:nvPr/>
        </p:nvGrpSpPr>
        <p:grpSpPr>
          <a:xfrm>
            <a:off x="409575" y="4534535"/>
            <a:ext cx="11278870" cy="2253842"/>
            <a:chOff x="502" y="1348"/>
            <a:chExt cx="17917" cy="4882"/>
          </a:xfrm>
        </p:grpSpPr>
        <p:sp>
          <p:nvSpPr>
            <p:cNvPr id="21" name="文本框 92"/>
            <p:cNvSpPr txBox="1"/>
            <p:nvPr/>
          </p:nvSpPr>
          <p:spPr bwMode="auto">
            <a:xfrm>
              <a:off x="502" y="1586"/>
              <a:ext cx="17917" cy="4644"/>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sp>
          <p:nvSpPr>
            <p:cNvPr id="31" name="TextBox 184"/>
            <p:cNvSpPr/>
            <p:nvPr/>
          </p:nvSpPr>
          <p:spPr>
            <a:xfrm>
              <a:off x="6765" y="1348"/>
              <a:ext cx="5669" cy="567"/>
            </a:xfrm>
            <a:prstGeom prst="rect">
              <a:avLst/>
            </a:prstGeom>
            <a:solidFill>
              <a:srgbClr val="008CFF"/>
            </a:solidFill>
            <a:ln w="3175">
              <a:solidFill>
                <a:srgbClr val="008CFF"/>
              </a:solidFill>
            </a:ln>
          </p:spPr>
          <p:txBody>
            <a:bodyPr wrap="square" rtlCol="0" anchor="ctr" anchorCtr="0">
              <a:no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lnSpc>
                  <a:spcPct val="100000"/>
                </a:lnSpc>
                <a:defRPr/>
              </a:pPr>
              <a:r>
                <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rPr>
                <a:t>合同信息查询</a:t>
              </a:r>
              <a:endParaRPr lang="zh-CN" altLang="en-US" sz="14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32" name="文本框 31"/>
            <p:cNvSpPr txBox="1"/>
            <p:nvPr/>
          </p:nvSpPr>
          <p:spPr>
            <a:xfrm>
              <a:off x="685" y="1783"/>
              <a:ext cx="7926" cy="4144"/>
            </a:xfrm>
            <a:prstGeom prst="rect">
              <a:avLst/>
            </a:prstGeom>
          </p:spPr>
          <p:txBody>
            <a:bodyPr wrap="square">
              <a:noAutofit/>
            </a:bodyPr>
            <a:lstStyle/>
            <a:p>
              <a:pPr indent="0" algn="l" fontAlgn="auto">
                <a:lnSpc>
                  <a:spcPct val="150000"/>
                </a:lnSpc>
              </a:pPr>
              <a:r>
                <a:rPr lang="zh-CN" altLang="en-US" sz="1400" b="1" dirty="0">
                  <a:solidFill>
                    <a:srgbClr val="008CFF"/>
                  </a:solidFill>
                  <a:latin typeface="微软雅黑" panose="020B0503020204020204" charset="-122"/>
                  <a:ea typeface="微软雅黑" panose="020B0503020204020204" charset="-122"/>
                  <a:cs typeface="微软雅黑" panose="020B0503020204020204" charset="-122"/>
                  <a:sym typeface="+mn-ea"/>
                </a:rPr>
                <a:t>支持通过物联网卡号码查询对应的合同编码及合同文本</a:t>
              </a:r>
              <a:endParaRPr lang="zh-CN" altLang="en-US" sz="14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buClrTx/>
                <a:buSzTx/>
                <a:buFont typeface="Arial" panose="020B0604020202020204" pitchFamily="34" charset="0"/>
              </a:pPr>
              <a:r>
                <a:rPr lang="zh-CN" altLang="en-US" sz="1200">
                  <a:latin typeface="Arial" panose="020B0604020202020204" pitchFamily="34" charset="0"/>
                  <a:ea typeface="微软雅黑" panose="020B0503020204020204" charset="-122"/>
                </a:rPr>
                <a:t>①</a:t>
              </a:r>
              <a:r>
                <a:rPr lang="en-US" altLang="zh-CN" sz="1200">
                  <a:latin typeface="Arial" panose="020B0604020202020204" pitchFamily="34" charset="0"/>
                  <a:ea typeface="微软雅黑" panose="020B0503020204020204" charset="-122"/>
                </a:rPr>
                <a:t> </a:t>
              </a:r>
              <a:r>
                <a:rPr lang="zh-CN" altLang="en-US" sz="1200">
                  <a:latin typeface="Arial" panose="020B0604020202020204" pitchFamily="34" charset="0"/>
                  <a:ea typeface="微软雅黑" panose="020B0503020204020204" charset="-122"/>
                  <a:sym typeface="+mn-ea"/>
                </a:rPr>
                <a:t>信通院下发查询合同数据指令（物联网公司转发给CMIOT）</a:t>
              </a:r>
              <a:endParaRPr lang="zh-CN" altLang="en-US" sz="1200">
                <a:latin typeface="Arial" panose="020B0604020202020204" pitchFamily="34" charset="0"/>
                <a:ea typeface="微软雅黑" panose="020B0503020204020204" charset="-122"/>
                <a:sym typeface="+mn-ea"/>
              </a:endParaRPr>
            </a:p>
            <a:p>
              <a:pPr algn="l" fontAlgn="auto">
                <a:lnSpc>
                  <a:spcPct val="150000"/>
                </a:lnSpc>
                <a:buClrTx/>
                <a:buSzTx/>
                <a:buFont typeface="Arial" panose="020B0604020202020204" pitchFamily="34" charset="0"/>
              </a:pPr>
              <a:r>
                <a:rPr lang="zh-CN" altLang="en-US" sz="1200">
                  <a:latin typeface="Arial" panose="020B0604020202020204" pitchFamily="34" charset="0"/>
                  <a:ea typeface="微软雅黑" panose="020B0503020204020204" charset="-122"/>
                  <a:sym typeface="+mn-ea"/>
                </a:rPr>
                <a:t>②</a:t>
              </a:r>
              <a:r>
                <a:rPr lang="en-US" altLang="zh-CN" sz="1200">
                  <a:latin typeface="Arial" panose="020B0604020202020204" pitchFamily="34" charset="0"/>
                  <a:ea typeface="微软雅黑" panose="020B0503020204020204" charset="-122"/>
                  <a:sym typeface="+mn-ea"/>
                </a:rPr>
                <a:t> </a:t>
              </a:r>
              <a:r>
                <a:rPr lang="zh-CN" altLang="en-US" sz="1200">
                  <a:latin typeface="Arial" panose="020B0604020202020204" pitchFamily="34" charset="0"/>
                  <a:ea typeface="微软雅黑" panose="020B0503020204020204" charset="-122"/>
                  <a:sym typeface="+mn-ea"/>
                </a:rPr>
                <a:t>CMIOT收到采集指令后，按省分发给相应省BOSS</a:t>
              </a:r>
              <a:endParaRPr lang="zh-CN" altLang="en-US" sz="1200">
                <a:latin typeface="Arial" panose="020B0604020202020204" pitchFamily="34" charset="0"/>
                <a:ea typeface="微软雅黑" panose="020B0503020204020204" charset="-122"/>
                <a:sym typeface="+mn-ea"/>
              </a:endParaRPr>
            </a:p>
            <a:p>
              <a:pPr algn="l" fontAlgn="auto">
                <a:lnSpc>
                  <a:spcPct val="150000"/>
                </a:lnSpc>
                <a:buClrTx/>
                <a:buSzTx/>
                <a:buFont typeface="Arial" panose="020B0604020202020204" pitchFamily="34" charset="0"/>
              </a:pPr>
              <a:r>
                <a:rPr lang="zh-CN" altLang="en-US" sz="1200">
                  <a:latin typeface="Arial" panose="020B0604020202020204" pitchFamily="34" charset="0"/>
                  <a:ea typeface="微软雅黑" panose="020B0503020204020204" charset="-122"/>
                  <a:sym typeface="+mn-ea"/>
                </a:rPr>
                <a:t>③</a:t>
              </a:r>
              <a:r>
                <a:rPr lang="en-US" altLang="zh-CN" sz="1200">
                  <a:latin typeface="Arial" panose="020B0604020202020204" pitchFamily="34" charset="0"/>
                  <a:ea typeface="微软雅黑" panose="020B0503020204020204" charset="-122"/>
                  <a:sym typeface="+mn-ea"/>
                </a:rPr>
                <a:t> </a:t>
              </a:r>
              <a:r>
                <a:rPr lang="zh-CN" altLang="en-US" sz="1200">
                  <a:latin typeface="Arial" panose="020B0604020202020204" pitchFamily="34" charset="0"/>
                  <a:ea typeface="微软雅黑" panose="020B0503020204020204" charset="-122"/>
                  <a:sym typeface="+mn-ea"/>
                </a:rPr>
                <a:t>省BOSS按照规范反馈指令响应结果和查询结果给CMIOT（暂定方案）</a:t>
              </a:r>
              <a:endParaRPr lang="zh-CN" altLang="en-US" sz="1200">
                <a:latin typeface="Arial" panose="020B0604020202020204" pitchFamily="34" charset="0"/>
                <a:ea typeface="微软雅黑" panose="020B0503020204020204" charset="-122"/>
                <a:sym typeface="+mn-ea"/>
              </a:endParaRPr>
            </a:p>
            <a:p>
              <a:pPr algn="l" fontAlgn="auto">
                <a:lnSpc>
                  <a:spcPct val="150000"/>
                </a:lnSpc>
                <a:buClrTx/>
                <a:buSzTx/>
                <a:buFont typeface="Arial" panose="020B0604020202020204" pitchFamily="34" charset="0"/>
              </a:pPr>
              <a:r>
                <a:rPr lang="zh-CN" altLang="en-US" sz="1200">
                  <a:latin typeface="Arial" panose="020B0604020202020204" pitchFamily="34" charset="0"/>
                  <a:ea typeface="微软雅黑" panose="020B0503020204020204" charset="-122"/>
                  <a:sym typeface="+mn-ea"/>
                </a:rPr>
                <a:t>④</a:t>
              </a:r>
              <a:r>
                <a:rPr lang="en-US" altLang="zh-CN" sz="1200">
                  <a:latin typeface="Arial" panose="020B0604020202020204" pitchFamily="34" charset="0"/>
                  <a:ea typeface="微软雅黑" panose="020B0503020204020204" charset="-122"/>
                  <a:sym typeface="+mn-ea"/>
                </a:rPr>
                <a:t> </a:t>
              </a:r>
              <a:r>
                <a:rPr lang="zh-CN" altLang="en-US" sz="1200">
                  <a:latin typeface="Arial" panose="020B0604020202020204" pitchFamily="34" charset="0"/>
                  <a:ea typeface="微软雅黑" panose="020B0503020204020204" charset="-122"/>
                  <a:sym typeface="+mn-ea"/>
                </a:rPr>
                <a:t>CMIOT将响应结果同步（物联网公司）上报信通院</a:t>
              </a:r>
              <a:endParaRPr lang="zh-CN" altLang="en-US" sz="1200">
                <a:latin typeface="Arial" panose="020B0604020202020204" pitchFamily="34" charset="0"/>
                <a:ea typeface="微软雅黑" panose="020B0503020204020204" charset="-122"/>
              </a:endParaRPr>
            </a:p>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反馈内容：</a:t>
              </a:r>
              <a:r>
                <a:rPr lang="zh-CN" altLang="en-US" sz="1200">
                  <a:latin typeface="Arial" panose="020B0604020202020204" pitchFamily="34" charset="0"/>
                  <a:ea typeface="微软雅黑" panose="020B0503020204020204" charset="-122"/>
                  <a:sym typeface="+mn-ea"/>
                </a:rPr>
                <a:t>合同编码、合同文本</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endParaRPr>
            </a:p>
            <a:p>
              <a:pPr indent="0" algn="l" fontAlgn="auto">
                <a:lnSpc>
                  <a:spcPct val="150000"/>
                </a:lnSpc>
              </a:pP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endParaRPr>
            </a:p>
          </p:txBody>
        </p:sp>
      </p:grpSp>
      <p:sp>
        <p:nvSpPr>
          <p:cNvPr id="5" name="文本框 4"/>
          <p:cNvSpPr txBox="1"/>
          <p:nvPr/>
        </p:nvSpPr>
        <p:spPr>
          <a:xfrm>
            <a:off x="447675" y="709295"/>
            <a:ext cx="10972800" cy="850900"/>
          </a:xfrm>
          <a:prstGeom prst="rect">
            <a:avLst/>
          </a:prstGeom>
          <a:noFill/>
        </p:spPr>
        <p:txBody>
          <a:bodyPr rIns="48000" anchor="ctr"/>
          <a:lstStyle>
            <a:defPPr>
              <a:defRPr lang="zh-CN"/>
            </a:defPPr>
            <a:lvl1pPr algn="ctr" fontAlgn="base">
              <a:lnSpc>
                <a:spcPct val="150000"/>
              </a:lnSpc>
              <a:spcBef>
                <a:spcPct val="0"/>
              </a:spcBef>
              <a:spcAft>
                <a:spcPct val="0"/>
              </a:spcAft>
              <a:defRPr sz="1600" b="1" kern="0">
                <a:solidFill>
                  <a:srgbClr val="0070C0"/>
                </a:solidFill>
                <a:latin typeface="微软雅黑" panose="020B0503020204020204" charset="-122"/>
                <a:ea typeface="微软雅黑" panose="020B0503020204020204" charset="-122"/>
              </a:defRPr>
            </a:lvl1pPr>
          </a:lstStyle>
          <a:p>
            <a:pPr marL="179705" lvl="0" indent="-179705" algn="l" defTabSz="914400">
              <a:lnSpc>
                <a:spcPct val="150000"/>
              </a:lnSpc>
              <a:spcBef>
                <a:spcPts val="0"/>
              </a:spcBef>
              <a:spcAft>
                <a:spcPts val="0"/>
              </a:spcAft>
              <a:buClrTx/>
              <a:buSzTx/>
              <a:buFont typeface="Wingdings" panose="05000000000000000000" charset="0"/>
              <a:buChar char="n"/>
            </a:pPr>
            <a:r>
              <a:rPr lang="zh-CN" sz="1400" dirty="0">
                <a:solidFill>
                  <a:srgbClr val="2E91F7"/>
                </a:solidFill>
                <a:sym typeface="+mn-ea"/>
              </a:rPr>
              <a:t>对于开通非定向大流量功能、用于无线上网类服务等高风险应用场景的物联网卡，电信企业总部应统一明确购卡用户的资质要求，加强购卡用户风险评估，建立高风险场景销售合同备案和审核机制</a:t>
            </a:r>
            <a:endParaRPr lang="zh-CN" sz="1400" dirty="0">
              <a:solidFill>
                <a:srgbClr val="2E91F7"/>
              </a:solidFill>
              <a:sym typeface="+mn-ea"/>
            </a:endParaRPr>
          </a:p>
        </p:txBody>
      </p:sp>
      <p:sp>
        <p:nvSpPr>
          <p:cNvPr id="4" name="矩形 3"/>
          <p:cNvSpPr/>
          <p:nvPr/>
        </p:nvSpPr>
        <p:spPr>
          <a:xfrm>
            <a:off x="5920740" y="261493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省公司</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合同签订</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55" name="矩形 54"/>
          <p:cNvSpPr/>
          <p:nvPr/>
        </p:nvSpPr>
        <p:spPr>
          <a:xfrm>
            <a:off x="5920740" y="2981960"/>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合同编码同步</a:t>
            </a:r>
            <a:r>
              <a:rPr lang="en-US" altLang="zh-CN" sz="1000" dirty="0">
                <a:solidFill>
                  <a:schemeClr val="tx1"/>
                </a:solidFill>
                <a:latin typeface="微软雅黑" panose="020B0503020204020204" charset="-122"/>
                <a:ea typeface="微软雅黑" panose="020B0503020204020204" charset="-122"/>
                <a:cs typeface="微软雅黑" panose="020B0503020204020204" charset="-122"/>
              </a:rPr>
              <a:t>CMIOT</a:t>
            </a:r>
            <a:endParaRPr lang="en-US" altLang="zh-CN"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7334250" y="261493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latin typeface="微软雅黑" panose="020B0503020204020204" charset="-122"/>
                <a:ea typeface="微软雅黑" panose="020B0503020204020204" charset="-122"/>
                <a:cs typeface="微软雅黑" panose="020B0503020204020204" charset="-122"/>
              </a:rPr>
              <a:t>CMIOT</a:t>
            </a:r>
            <a:endParaRPr lang="en-US" sz="1000" b="1" dirty="0">
              <a:latin typeface="微软雅黑" panose="020B0503020204020204" charset="-122"/>
              <a:ea typeface="微软雅黑" panose="020B0503020204020204" charset="-122"/>
              <a:cs typeface="微软雅黑" panose="020B0503020204020204" charset="-122"/>
            </a:endParaRPr>
          </a:p>
        </p:txBody>
      </p:sp>
      <p:sp>
        <p:nvSpPr>
          <p:cNvPr id="7" name="矩形 6"/>
          <p:cNvSpPr/>
          <p:nvPr/>
        </p:nvSpPr>
        <p:spPr>
          <a:xfrm>
            <a:off x="7334250" y="2981960"/>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下发开卡合同编码至省</a:t>
            </a:r>
            <a:r>
              <a:rPr lang="en-US" altLang="zh-CN" sz="1000" dirty="0">
                <a:solidFill>
                  <a:schemeClr val="tx1"/>
                </a:solidFill>
                <a:latin typeface="微软雅黑" panose="020B0503020204020204" charset="-122"/>
                <a:ea typeface="微软雅黑" panose="020B0503020204020204" charset="-122"/>
                <a:cs typeface="微软雅黑" panose="020B0503020204020204" charset="-122"/>
                <a:sym typeface="+mn-ea"/>
              </a:rPr>
              <a:t>BOSS</a:t>
            </a:r>
            <a:endParaRPr lang="en-US" altLang="zh-CN"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8" name="矩形 7"/>
          <p:cNvSpPr/>
          <p:nvPr/>
        </p:nvSpPr>
        <p:spPr>
          <a:xfrm>
            <a:off x="8756015" y="2617470"/>
            <a:ext cx="121983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sym typeface="+mn-ea"/>
              </a:rPr>
              <a:t>省公司</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sym typeface="+mn-ea"/>
              </a:rPr>
              <a:t>组装报备信息</a:t>
            </a:r>
            <a:endParaRPr lang="zh-CN" altLang="en-US" sz="1000" b="1" dirty="0">
              <a:latin typeface="微软雅黑" panose="020B0503020204020204" charset="-122"/>
              <a:ea typeface="微软雅黑" panose="020B0503020204020204" charset="-122"/>
              <a:cs typeface="微软雅黑" panose="020B0503020204020204" charset="-122"/>
              <a:sym typeface="+mn-ea"/>
            </a:endParaRPr>
          </a:p>
        </p:txBody>
      </p:sp>
      <p:sp>
        <p:nvSpPr>
          <p:cNvPr id="9" name="矩形 8"/>
          <p:cNvSpPr/>
          <p:nvPr/>
        </p:nvSpPr>
        <p:spPr>
          <a:xfrm>
            <a:off x="8756015" y="2984500"/>
            <a:ext cx="1219200" cy="332740"/>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省</a:t>
            </a:r>
            <a:r>
              <a:rPr lang="en-US" altLang="zh-CN" sz="1000" dirty="0">
                <a:solidFill>
                  <a:schemeClr val="tx1"/>
                </a:solidFill>
                <a:latin typeface="微软雅黑" panose="020B0503020204020204" charset="-122"/>
                <a:ea typeface="微软雅黑" panose="020B0503020204020204" charset="-122"/>
                <a:cs typeface="微软雅黑" panose="020B0503020204020204" charset="-122"/>
                <a:sym typeface="+mn-ea"/>
              </a:rPr>
              <a:t>BOSS</a:t>
            </a: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将合同信息同步至</a:t>
            </a:r>
            <a:r>
              <a:rPr lang="en-US" altLang="zh-CN" sz="1000" dirty="0">
                <a:solidFill>
                  <a:schemeClr val="tx1"/>
                </a:solidFill>
                <a:latin typeface="微软雅黑" panose="020B0503020204020204" charset="-122"/>
                <a:ea typeface="微软雅黑" panose="020B0503020204020204" charset="-122"/>
                <a:cs typeface="微软雅黑" panose="020B0503020204020204" charset="-122"/>
                <a:sym typeface="+mn-ea"/>
              </a:rPr>
              <a:t>CMIOT</a:t>
            </a:r>
            <a:endParaRPr lang="en-US" altLang="zh-CN"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56" name="直接箭头连接符 55"/>
          <p:cNvCxnSpPr/>
          <p:nvPr/>
        </p:nvCxnSpPr>
        <p:spPr>
          <a:xfrm>
            <a:off x="7025005" y="2808605"/>
            <a:ext cx="323850" cy="952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flipV="1">
            <a:off x="8458200" y="2799080"/>
            <a:ext cx="261620" cy="63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flipV="1">
            <a:off x="9975215" y="2789555"/>
            <a:ext cx="297180" cy="7620"/>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10272395" y="261112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CMIOT</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（物联网公司）</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30" name="矩形 29"/>
          <p:cNvSpPr/>
          <p:nvPr/>
        </p:nvSpPr>
        <p:spPr>
          <a:xfrm>
            <a:off x="10272395" y="2978150"/>
            <a:ext cx="1118235"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上报合同信息</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4" name="矩形 13"/>
          <p:cNvSpPr/>
          <p:nvPr/>
        </p:nvSpPr>
        <p:spPr>
          <a:xfrm>
            <a:off x="5925820" y="5358765"/>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信通院</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25820" y="5725795"/>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下发查询指令</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7339330" y="5358765"/>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latin typeface="微软雅黑" panose="020B0503020204020204" charset="-122"/>
                <a:ea typeface="微软雅黑" panose="020B0503020204020204" charset="-122"/>
                <a:cs typeface="微软雅黑" panose="020B0503020204020204" charset="-122"/>
              </a:rPr>
              <a:t>CMIOT</a:t>
            </a:r>
            <a:endParaRPr 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sym typeface="+mn-ea"/>
              </a:rPr>
              <a:t>（物联网公司）</a:t>
            </a:r>
            <a:endParaRPr lang="en-US" sz="1000" b="1" dirty="0">
              <a:latin typeface="微软雅黑" panose="020B0503020204020204" charset="-122"/>
              <a:ea typeface="微软雅黑" panose="020B0503020204020204" charset="-122"/>
              <a:cs typeface="微软雅黑" panose="020B0503020204020204" charset="-122"/>
            </a:endParaRPr>
          </a:p>
        </p:txBody>
      </p:sp>
      <p:sp>
        <p:nvSpPr>
          <p:cNvPr id="17" name="矩形 16"/>
          <p:cNvSpPr/>
          <p:nvPr/>
        </p:nvSpPr>
        <p:spPr>
          <a:xfrm>
            <a:off x="7339330" y="5725795"/>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指令分发至各省</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2" name="矩形 21"/>
          <p:cNvSpPr/>
          <p:nvPr/>
        </p:nvSpPr>
        <p:spPr>
          <a:xfrm>
            <a:off x="8761095" y="5361305"/>
            <a:ext cx="121983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sym typeface="+mn-ea"/>
              </a:rPr>
              <a:t>省公司</a:t>
            </a:r>
            <a:endParaRPr lang="zh-CN" altLang="en-US" sz="1000" b="1" dirty="0">
              <a:latin typeface="微软雅黑" panose="020B0503020204020204" charset="-122"/>
              <a:ea typeface="微软雅黑" panose="020B0503020204020204" charset="-122"/>
              <a:cs typeface="微软雅黑" panose="020B0503020204020204" charset="-122"/>
              <a:sym typeface="+mn-ea"/>
            </a:endParaRPr>
          </a:p>
        </p:txBody>
      </p:sp>
      <p:sp>
        <p:nvSpPr>
          <p:cNvPr id="23" name="矩形 22"/>
          <p:cNvSpPr/>
          <p:nvPr/>
        </p:nvSpPr>
        <p:spPr>
          <a:xfrm>
            <a:off x="8761095" y="5728335"/>
            <a:ext cx="1219200" cy="332740"/>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反馈合同信息</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25" name="直接箭头连接符 24"/>
          <p:cNvCxnSpPr/>
          <p:nvPr/>
        </p:nvCxnSpPr>
        <p:spPr>
          <a:xfrm>
            <a:off x="7030085" y="5552440"/>
            <a:ext cx="323850" cy="952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flipV="1">
            <a:off x="8463280" y="5542915"/>
            <a:ext cx="261620" cy="63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flipV="1">
            <a:off x="9980295" y="5533390"/>
            <a:ext cx="297180" cy="7620"/>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10277475" y="5354955"/>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CMIOT</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（物联网公司）</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45" name="矩形 44"/>
          <p:cNvSpPr/>
          <p:nvPr/>
        </p:nvSpPr>
        <p:spPr>
          <a:xfrm>
            <a:off x="10277475" y="5721985"/>
            <a:ext cx="1118235"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同步合同信息</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92"/>
          <p:cNvSpPr txBox="1"/>
          <p:nvPr/>
        </p:nvSpPr>
        <p:spPr bwMode="auto">
          <a:xfrm>
            <a:off x="313055" y="1898015"/>
            <a:ext cx="5575300" cy="4735830"/>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新增：搭载销售管理</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46" name="文本框 45"/>
          <p:cNvSpPr txBox="1"/>
          <p:nvPr>
            <p:custDataLst>
              <p:tags r:id="rId1"/>
            </p:custDataLst>
          </p:nvPr>
        </p:nvSpPr>
        <p:spPr>
          <a:xfrm>
            <a:off x="382270" y="815975"/>
            <a:ext cx="11607165" cy="1060450"/>
          </a:xfrm>
          <a:prstGeom prst="rect">
            <a:avLst/>
          </a:prstGeom>
          <a:noFill/>
          <a:ln>
            <a:noFill/>
          </a:ln>
        </p:spPr>
        <p:txBody>
          <a:bodyPr wrap="square" rtlCol="0">
            <a:spAutoFit/>
          </a:bodyPr>
          <a:lstStyle>
            <a:defPPr>
              <a:defRPr lang="zh-CN"/>
            </a:defPPr>
            <a:lvl1pPr marL="179705" indent="-179705" fontAlgn="base">
              <a:lnSpc>
                <a:spcPct val="130000"/>
              </a:lnSpc>
              <a:spcBef>
                <a:spcPct val="0"/>
              </a:spcBef>
              <a:spcAft>
                <a:spcPts val="600"/>
              </a:spcAft>
              <a:buFont typeface="Arial" panose="020B0604020202020204" pitchFamily="34" charset="0"/>
              <a:buChar char="•"/>
              <a:defRPr sz="1400" b="1" kern="0">
                <a:solidFill>
                  <a:srgbClr val="0070C0"/>
                </a:solidFill>
                <a:latin typeface="微软雅黑" panose="020B0503020204020204" charset="-122"/>
                <a:ea typeface="微软雅黑" panose="020B0503020204020204" charset="-122"/>
              </a:defRPr>
            </a:lvl1pPr>
          </a:lstStyle>
          <a:p>
            <a:pPr>
              <a:lnSpc>
                <a:spcPct val="150000"/>
              </a:lnSpc>
              <a:spcAft>
                <a:spcPts val="0"/>
              </a:spcAft>
              <a:buFont typeface="Wingdings" panose="05000000000000000000" charset="0"/>
              <a:buChar char="n"/>
            </a:pPr>
            <a:r>
              <a:rPr lang="zh-CN" dirty="0">
                <a:solidFill>
                  <a:srgbClr val="2E91F7"/>
                </a:solidFill>
                <a:sym typeface="微软雅黑" panose="020B0503020204020204" charset="-122"/>
              </a:rPr>
              <a:t>针对</a:t>
            </a:r>
            <a:r>
              <a:rPr lang="en-US" altLang="zh-CN" dirty="0">
                <a:solidFill>
                  <a:srgbClr val="2E91F7"/>
                </a:solidFill>
                <a:sym typeface="微软雅黑" panose="020B0503020204020204" charset="-122"/>
              </a:rPr>
              <a:t>717</a:t>
            </a:r>
            <a:r>
              <a:rPr lang="zh-CN" altLang="en-US" dirty="0">
                <a:solidFill>
                  <a:srgbClr val="2E91F7"/>
                </a:solidFill>
                <a:sym typeface="微软雅黑" panose="020B0503020204020204" charset="-122"/>
              </a:rPr>
              <a:t>号文新搭载销售要求：电信企业应建立物联网卡搭载销隻管理制度，明确搭载销售的业务且录和机制流程，建设统一的搭载销售管理平台，支撑购卡用户开展搭载销售、实名登记等工作。电信企业应要求购卡用户在将载有物联网卡的设备销售给最终用户时，使用电信企业平台办理实名登记手续。</a:t>
            </a:r>
            <a:r>
              <a:rPr dirty="0">
                <a:solidFill>
                  <a:srgbClr val="2E91F7"/>
                </a:solidFill>
                <a:sym typeface="微软雅黑" panose="020B0503020204020204" charset="-122"/>
              </a:rPr>
              <a:t>搭载销售业务目录包括开通非定向大流量或定向语音功能的业务应用场景</a:t>
            </a:r>
            <a:endParaRPr dirty="0">
              <a:solidFill>
                <a:srgbClr val="2E91F7"/>
              </a:solidFill>
              <a:sym typeface="微软雅黑" panose="020B0503020204020204" charset="-122"/>
            </a:endParaRPr>
          </a:p>
        </p:txBody>
      </p:sp>
      <p:sp>
        <p:nvSpPr>
          <p:cNvPr id="4" name="矩形 3"/>
          <p:cNvSpPr/>
          <p:nvPr>
            <p:custDataLst>
              <p:tags r:id="rId2"/>
            </p:custDataLst>
          </p:nvPr>
        </p:nvSpPr>
        <p:spPr>
          <a:xfrm>
            <a:off x="319405" y="1898015"/>
            <a:ext cx="5568950"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搭载销售开卡流程</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sp>
        <p:nvSpPr>
          <p:cNvPr id="54" name="矩形 53"/>
          <p:cNvSpPr/>
          <p:nvPr/>
        </p:nvSpPr>
        <p:spPr>
          <a:xfrm>
            <a:off x="354330" y="554482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省公司</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风险评估</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55" name="矩形 54"/>
          <p:cNvSpPr/>
          <p:nvPr/>
        </p:nvSpPr>
        <p:spPr>
          <a:xfrm>
            <a:off x="354330" y="5911850"/>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搭载销售判断</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 name="矩形 4"/>
          <p:cNvSpPr/>
          <p:nvPr/>
        </p:nvSpPr>
        <p:spPr>
          <a:xfrm>
            <a:off x="1767840" y="554482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省公司</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合同</a:t>
            </a:r>
            <a:r>
              <a:rPr lang="en-US" altLang="zh-CN" sz="1000" b="1" dirty="0">
                <a:latin typeface="微软雅黑" panose="020B0503020204020204" charset="-122"/>
                <a:ea typeface="微软雅黑" panose="020B0503020204020204" charset="-122"/>
                <a:cs typeface="微软雅黑" panose="020B0503020204020204" charset="-122"/>
              </a:rPr>
              <a:t>/</a:t>
            </a:r>
            <a:r>
              <a:rPr lang="zh-CN" altLang="en-US" sz="1000" b="1" dirty="0">
                <a:latin typeface="微软雅黑" panose="020B0503020204020204" charset="-122"/>
                <a:ea typeface="微软雅黑" panose="020B0503020204020204" charset="-122"/>
                <a:cs typeface="微软雅黑" panose="020B0503020204020204" charset="-122"/>
              </a:rPr>
              <a:t>协议</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1767840" y="5911850"/>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搭载销售信息</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0" name="矩形 19"/>
          <p:cNvSpPr/>
          <p:nvPr/>
        </p:nvSpPr>
        <p:spPr>
          <a:xfrm>
            <a:off x="3189605" y="5547360"/>
            <a:ext cx="121983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latin typeface="微软雅黑" panose="020B0503020204020204" charset="-122"/>
                <a:ea typeface="微软雅黑" panose="020B0503020204020204" charset="-122"/>
                <a:cs typeface="微软雅黑" panose="020B0503020204020204" charset="-122"/>
              </a:rPr>
              <a:t>CMIOT</a:t>
            </a:r>
            <a:endParaRPr lang="en-US" sz="1000" b="1" dirty="0">
              <a:latin typeface="微软雅黑" panose="020B0503020204020204" charset="-122"/>
              <a:ea typeface="微软雅黑" panose="020B0503020204020204" charset="-122"/>
              <a:cs typeface="微软雅黑" panose="020B0503020204020204" charset="-122"/>
            </a:endParaRPr>
          </a:p>
        </p:txBody>
      </p:sp>
      <p:sp>
        <p:nvSpPr>
          <p:cNvPr id="21" name="矩形 20"/>
          <p:cNvSpPr/>
          <p:nvPr/>
        </p:nvSpPr>
        <p:spPr>
          <a:xfrm>
            <a:off x="3189605" y="5914390"/>
            <a:ext cx="1219200" cy="332740"/>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搭载销售标记</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更新搭载销售状态</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56" name="直接箭头连接符 55"/>
          <p:cNvCxnSpPr/>
          <p:nvPr/>
        </p:nvCxnSpPr>
        <p:spPr>
          <a:xfrm>
            <a:off x="1458595" y="5738495"/>
            <a:ext cx="323850" cy="952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flipV="1">
            <a:off x="2891790" y="5728970"/>
            <a:ext cx="261620" cy="635"/>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flipV="1">
            <a:off x="4408805" y="5719445"/>
            <a:ext cx="297180" cy="7620"/>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4705985" y="5541010"/>
            <a:ext cx="1113155" cy="364490"/>
          </a:xfrm>
          <a:prstGeom prst="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省公司</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一级经分</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30" name="矩形 29"/>
          <p:cNvSpPr/>
          <p:nvPr/>
        </p:nvSpPr>
        <p:spPr>
          <a:xfrm>
            <a:off x="4705985" y="5908040"/>
            <a:ext cx="1113790" cy="334645"/>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rPr>
              <a:t>上报开户数据</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39" name="文本框 38"/>
          <p:cNvSpPr txBox="1"/>
          <p:nvPr/>
        </p:nvSpPr>
        <p:spPr>
          <a:xfrm>
            <a:off x="316865" y="2287270"/>
            <a:ext cx="5619115" cy="2879090"/>
          </a:xfrm>
          <a:prstGeom prst="rect">
            <a:avLst/>
          </a:prstGeom>
          <a:noFill/>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新增搭载销售开卡流程</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buClrTx/>
              <a:buSzTx/>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客户经理在做入网风险评估时，增加搭载销售评估，</a:t>
            </a:r>
            <a:r>
              <a:rPr lang="zh-CN" altLang="en-US" sz="1200" b="1" dirty="0">
                <a:latin typeface="微软雅黑" panose="020B0503020204020204" charset="-122"/>
                <a:ea typeface="微软雅黑" panose="020B0503020204020204" charset="-122"/>
                <a:cs typeface="微软雅黑" panose="020B0503020204020204" charset="-122"/>
              </a:rPr>
              <a:t>对于</a:t>
            </a:r>
            <a:r>
              <a:rPr lang="zh-CN" altLang="en-US" sz="1200" b="1" dirty="0">
                <a:latin typeface="微软雅黑" panose="020B0503020204020204" charset="-122"/>
                <a:ea typeface="微软雅黑" panose="020B0503020204020204" charset="-122"/>
                <a:cs typeface="微软雅黑" panose="020B0503020204020204" charset="-122"/>
                <a:sym typeface="微软雅黑" panose="020B0503020204020204" charset="-122"/>
              </a:rPr>
              <a:t>非定向大流量或定向语音功能的业务应用场景必须做搭载销售判断</a:t>
            </a:r>
            <a:endParaRPr lang="zh-CN" altLang="en-US" sz="1200" b="1"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省公司将</a:t>
            </a:r>
            <a:r>
              <a:rPr lang="zh-CN" altLang="en-US" sz="1200" dirty="0">
                <a:latin typeface="微软雅黑" panose="020B0503020204020204" charset="-122"/>
                <a:ea typeface="微软雅黑" panose="020B0503020204020204" charset="-122"/>
                <a:cs typeface="微软雅黑" panose="020B0503020204020204" charset="-122"/>
                <a:sym typeface="微软雅黑" panose="020B0503020204020204" charset="-122"/>
              </a:rPr>
              <a:t>搭载销售信息通过项目信息同步至</a:t>
            </a:r>
            <a:r>
              <a:rPr lang="en-US" altLang="zh-CN" sz="1200" dirty="0">
                <a:latin typeface="微软雅黑" panose="020B0503020204020204" charset="-122"/>
                <a:ea typeface="微软雅黑" panose="020B0503020204020204" charset="-122"/>
                <a:cs typeface="微软雅黑" panose="020B0503020204020204" charset="-122"/>
                <a:sym typeface="微软雅黑" panose="020B0503020204020204" charset="-122"/>
              </a:rPr>
              <a:t>CMIOT</a:t>
            </a:r>
            <a:r>
              <a:rPr lang="zh-CN" altLang="en-US" sz="1200" dirty="0">
                <a:latin typeface="微软雅黑" panose="020B0503020204020204" charset="-122"/>
                <a:ea typeface="微软雅黑" panose="020B0503020204020204" charset="-122"/>
                <a:cs typeface="微软雅黑" panose="020B0503020204020204" charset="-122"/>
                <a:sym typeface="微软雅黑" panose="020B0503020204020204" charset="-122"/>
              </a:rPr>
              <a:t>系统</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③</a:t>
            </a:r>
            <a:r>
              <a:rPr lang="en-US" altLang="zh-CN" sz="1200" dirty="0">
                <a:latin typeface="微软雅黑" panose="020B0503020204020204" charset="-122"/>
                <a:ea typeface="微软雅黑" panose="020B0503020204020204" charset="-122"/>
                <a:cs typeface="微软雅黑" panose="020B0503020204020204" charset="-122"/>
                <a:sym typeface="+mn-ea"/>
              </a:rPr>
              <a:t> CMIOT</a:t>
            </a:r>
            <a:r>
              <a:rPr lang="zh-CN" altLang="en-US" sz="1200" dirty="0">
                <a:latin typeface="微软雅黑" panose="020B0503020204020204" charset="-122"/>
                <a:ea typeface="微软雅黑" panose="020B0503020204020204" charset="-122"/>
                <a:cs typeface="微软雅黑" panose="020B0503020204020204" charset="-122"/>
                <a:sym typeface="+mn-ea"/>
              </a:rPr>
              <a:t>系统根据省公司上传的搭载销售信息进行开卡标记，并根据实名情况更新搭载销售状态</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④</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省公司根据将搭载销售状态、信息通过一级经分上报部平台</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b="1" dirty="0">
                <a:latin typeface="微软雅黑" panose="020B0503020204020204" charset="-122"/>
                <a:ea typeface="微软雅黑" panose="020B0503020204020204" charset="-122"/>
                <a:cs typeface="微软雅黑" panose="020B0503020204020204" charset="-122"/>
                <a:sym typeface="+mn-ea"/>
              </a:rPr>
              <a:t>注：搭载销售信息复用开户数据接口上报，新增销售模式、状态、个人</a:t>
            </a:r>
            <a:r>
              <a:rPr lang="en-US" altLang="zh-CN" sz="1200" b="1" dirty="0">
                <a:latin typeface="微软雅黑" panose="020B0503020204020204" charset="-122"/>
                <a:ea typeface="微软雅黑" panose="020B0503020204020204" charset="-122"/>
                <a:cs typeface="微软雅黑" panose="020B0503020204020204" charset="-122"/>
                <a:sym typeface="+mn-ea"/>
              </a:rPr>
              <a:t>/</a:t>
            </a:r>
            <a:r>
              <a:rPr lang="zh-CN" altLang="en-US" sz="1200" b="1" dirty="0">
                <a:latin typeface="微软雅黑" panose="020B0503020204020204" charset="-122"/>
                <a:ea typeface="微软雅黑" panose="020B0503020204020204" charset="-122"/>
                <a:cs typeface="微软雅黑" panose="020B0503020204020204" charset="-122"/>
                <a:sym typeface="+mn-ea"/>
              </a:rPr>
              <a:t>企业信息</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b="1" dirty="0">
                <a:latin typeface="微软雅黑" panose="020B0503020204020204" charset="-122"/>
                <a:ea typeface="微软雅黑" panose="020B0503020204020204" charset="-122"/>
                <a:cs typeface="微软雅黑" panose="020B0503020204020204" charset="-122"/>
                <a:sym typeface="+mn-ea"/>
              </a:rPr>
              <a:t>销售至个人：复用使用人登记信息进行上报</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b="1" dirty="0">
                <a:latin typeface="微软雅黑" panose="020B0503020204020204" charset="-122"/>
                <a:ea typeface="微软雅黑" panose="020B0503020204020204" charset="-122"/>
                <a:cs typeface="微软雅黑" panose="020B0503020204020204" charset="-122"/>
                <a:sym typeface="+mn-ea"/>
              </a:rPr>
              <a:t>销售至企业：销售单位名称、证件信息、责任人信息等</a:t>
            </a:r>
            <a:r>
              <a:rPr lang="en-US" altLang="zh-CN" sz="1200" b="1" dirty="0">
                <a:latin typeface="微软雅黑" panose="020B0503020204020204" charset="-122"/>
                <a:ea typeface="微软雅黑" panose="020B0503020204020204" charset="-122"/>
                <a:cs typeface="微软雅黑" panose="020B0503020204020204" charset="-122"/>
                <a:sym typeface="+mn-ea"/>
              </a:rPr>
              <a:t>8</a:t>
            </a:r>
            <a:r>
              <a:rPr lang="zh-CN" altLang="en-US" sz="1200" b="1" dirty="0">
                <a:latin typeface="微软雅黑" panose="020B0503020204020204" charset="-122"/>
                <a:ea typeface="微软雅黑" panose="020B0503020204020204" charset="-122"/>
                <a:cs typeface="微软雅黑" panose="020B0503020204020204" charset="-122"/>
                <a:sym typeface="+mn-ea"/>
              </a:rPr>
              <a:t>个字段上报</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p:txBody>
      </p:sp>
      <p:sp>
        <p:nvSpPr>
          <p:cNvPr id="7" name="文本框 92"/>
          <p:cNvSpPr txBox="1"/>
          <p:nvPr/>
        </p:nvSpPr>
        <p:spPr bwMode="auto">
          <a:xfrm>
            <a:off x="6085840" y="1898015"/>
            <a:ext cx="5575300" cy="4735830"/>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8" name="矩形 7"/>
          <p:cNvSpPr/>
          <p:nvPr>
            <p:custDataLst>
              <p:tags r:id="rId3"/>
            </p:custDataLst>
          </p:nvPr>
        </p:nvSpPr>
        <p:spPr>
          <a:xfrm>
            <a:off x="6092190" y="1898015"/>
            <a:ext cx="5568950"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搭载销售实名登记流程</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sp>
        <p:nvSpPr>
          <p:cNvPr id="22" name="文本框 21"/>
          <p:cNvSpPr txBox="1"/>
          <p:nvPr/>
        </p:nvSpPr>
        <p:spPr>
          <a:xfrm>
            <a:off x="6108383" y="2287270"/>
            <a:ext cx="5467985" cy="1738630"/>
          </a:xfrm>
          <a:prstGeom prst="rect">
            <a:avLst/>
          </a:prstGeom>
          <a:noFill/>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新增搭载销售单位用户实名登记流程</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buClrTx/>
              <a:buSzTx/>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由</a:t>
            </a:r>
            <a:r>
              <a:rPr lang="en-US" altLang="zh-CN" sz="1200" b="1" dirty="0">
                <a:solidFill>
                  <a:schemeClr val="tx1"/>
                </a:solidFill>
                <a:latin typeface="微软雅黑" panose="020B0503020204020204" charset="-122"/>
                <a:ea typeface="微软雅黑" panose="020B0503020204020204" charset="-122"/>
                <a:cs typeface="微软雅黑" panose="020B0503020204020204" charset="-122"/>
              </a:rPr>
              <a:t>OneLink</a:t>
            </a:r>
            <a:r>
              <a:rPr lang="zh-CN" altLang="en-US" sz="1200" b="1" dirty="0">
                <a:solidFill>
                  <a:schemeClr val="tx1"/>
                </a:solidFill>
                <a:latin typeface="微软雅黑" panose="020B0503020204020204" charset="-122"/>
                <a:ea typeface="微软雅黑" panose="020B0503020204020204" charset="-122"/>
                <a:cs typeface="微软雅黑" panose="020B0503020204020204" charset="-122"/>
              </a:rPr>
              <a:t>对单位证件进行</a:t>
            </a:r>
            <a:r>
              <a:rPr lang="en-US" altLang="zh-CN" sz="1200" b="1" dirty="0">
                <a:solidFill>
                  <a:schemeClr val="tx1"/>
                </a:solidFill>
                <a:latin typeface="微软雅黑" panose="020B0503020204020204" charset="-122"/>
                <a:ea typeface="微软雅黑" panose="020B0503020204020204" charset="-122"/>
                <a:cs typeface="微软雅黑" panose="020B0503020204020204" charset="-122"/>
              </a:rPr>
              <a:t>OCR</a:t>
            </a:r>
            <a:r>
              <a:rPr lang="zh-CN" altLang="en-US" sz="1200" b="1" dirty="0">
                <a:solidFill>
                  <a:schemeClr val="tx1"/>
                </a:solidFill>
                <a:latin typeface="微软雅黑" panose="020B0503020204020204" charset="-122"/>
                <a:ea typeface="微软雅黑" panose="020B0503020204020204" charset="-122"/>
                <a:cs typeface="微软雅黑" panose="020B0503020204020204" charset="-122"/>
              </a:rPr>
              <a:t>识别</a:t>
            </a:r>
            <a:r>
              <a:rPr lang="zh-CN" altLang="en-US" sz="1200" dirty="0">
                <a:latin typeface="微软雅黑" panose="020B0503020204020204" charset="-122"/>
                <a:ea typeface="微软雅黑" panose="020B0503020204020204" charset="-122"/>
                <a:cs typeface="微软雅黑" panose="020B0503020204020204" charset="-122"/>
              </a:rPr>
              <a:t>，通过</a:t>
            </a:r>
            <a:r>
              <a:rPr lang="en-US" altLang="zh-CN" sz="1200" dirty="0">
                <a:latin typeface="微软雅黑" panose="020B0503020204020204" charset="-122"/>
                <a:ea typeface="微软雅黑" panose="020B0503020204020204" charset="-122"/>
                <a:cs typeface="微软雅黑" panose="020B0503020204020204" charset="-122"/>
              </a:rPr>
              <a:t>CMIOT</a:t>
            </a:r>
            <a:r>
              <a:rPr lang="zh-CN" altLang="en-US" sz="1200" dirty="0">
                <a:latin typeface="微软雅黑" panose="020B0503020204020204" charset="-122"/>
                <a:ea typeface="微软雅黑" panose="020B0503020204020204" charset="-122"/>
                <a:cs typeface="微软雅黑" panose="020B0503020204020204" charset="-122"/>
              </a:rPr>
              <a:t>调用企业置信进行验真</a:t>
            </a:r>
            <a:endParaRPr lang="zh-CN" altLang="en-US" sz="1200" b="1"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OneLink</a:t>
            </a:r>
            <a:r>
              <a:rPr lang="zh-CN" altLang="en-US" sz="1200" dirty="0">
                <a:latin typeface="微软雅黑" panose="020B0503020204020204" charset="-122"/>
                <a:ea typeface="微软雅黑" panose="020B0503020204020204" charset="-122"/>
                <a:cs typeface="微软雅黑" panose="020B0503020204020204" charset="-122"/>
                <a:sym typeface="+mn-ea"/>
              </a:rPr>
              <a:t>向</a:t>
            </a:r>
            <a:r>
              <a:rPr lang="en-US" altLang="zh-CN" sz="1200" dirty="0">
                <a:latin typeface="微软雅黑" panose="020B0503020204020204" charset="-122"/>
                <a:ea typeface="微软雅黑" panose="020B0503020204020204" charset="-122"/>
                <a:cs typeface="微软雅黑" panose="020B0503020204020204" charset="-122"/>
                <a:sym typeface="+mn-ea"/>
              </a:rPr>
              <a:t>CMIOT</a:t>
            </a:r>
            <a:r>
              <a:rPr lang="zh-CN" altLang="en-US" sz="1200" dirty="0">
                <a:latin typeface="微软雅黑" panose="020B0503020204020204" charset="-122"/>
                <a:ea typeface="微软雅黑" panose="020B0503020204020204" charset="-122"/>
                <a:cs typeface="微软雅黑" panose="020B0503020204020204" charset="-122"/>
                <a:sym typeface="+mn-ea"/>
              </a:rPr>
              <a:t>获得单位责任人活体采集页面，进行活体采集</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③</a:t>
            </a:r>
            <a:r>
              <a:rPr lang="en-US" altLang="zh-CN" sz="1200" dirty="0">
                <a:latin typeface="微软雅黑" panose="020B0503020204020204" charset="-122"/>
                <a:ea typeface="微软雅黑" panose="020B0503020204020204" charset="-122"/>
                <a:cs typeface="微软雅黑" panose="020B0503020204020204" charset="-122"/>
                <a:sym typeface="+mn-ea"/>
              </a:rPr>
              <a:t> OneLink</a:t>
            </a:r>
            <a:r>
              <a:rPr lang="zh-CN" altLang="en-US" sz="1200" dirty="0">
                <a:latin typeface="微软雅黑" panose="020B0503020204020204" charset="-122"/>
                <a:ea typeface="微软雅黑" panose="020B0503020204020204" charset="-122"/>
                <a:cs typeface="微软雅黑" panose="020B0503020204020204" charset="-122"/>
                <a:sym typeface="+mn-ea"/>
              </a:rPr>
              <a:t>上传单位信息、责任人信息、卡号列表（每次不超过</a:t>
            </a:r>
            <a:r>
              <a:rPr lang="en-US" altLang="zh-CN" sz="1200" dirty="0">
                <a:latin typeface="微软雅黑" panose="020B0503020204020204" charset="-122"/>
                <a:ea typeface="微软雅黑" panose="020B0503020204020204" charset="-122"/>
                <a:cs typeface="微软雅黑" panose="020B0503020204020204" charset="-122"/>
                <a:sym typeface="+mn-ea"/>
              </a:rPr>
              <a:t>1000</a:t>
            </a:r>
            <a:r>
              <a:rPr lang="zh-CN" altLang="en-US" sz="1200" dirty="0">
                <a:latin typeface="微软雅黑" panose="020B0503020204020204" charset="-122"/>
                <a:ea typeface="微软雅黑" panose="020B0503020204020204" charset="-122"/>
                <a:cs typeface="微软雅黑" panose="020B0503020204020204" charset="-122"/>
                <a:sym typeface="+mn-ea"/>
              </a:rPr>
              <a:t>张）向</a:t>
            </a:r>
            <a:r>
              <a:rPr lang="en-US" altLang="zh-CN" sz="1200" dirty="0">
                <a:latin typeface="微软雅黑" panose="020B0503020204020204" charset="-122"/>
                <a:ea typeface="微软雅黑" panose="020B0503020204020204" charset="-122"/>
                <a:cs typeface="微软雅黑" panose="020B0503020204020204" charset="-122"/>
                <a:sym typeface="+mn-ea"/>
              </a:rPr>
              <a:t>CMIIOT</a:t>
            </a:r>
            <a:r>
              <a:rPr lang="zh-CN" altLang="en-US" sz="1200" dirty="0">
                <a:latin typeface="微软雅黑" panose="020B0503020204020204" charset="-122"/>
                <a:ea typeface="微软雅黑" panose="020B0503020204020204" charset="-122"/>
                <a:cs typeface="微软雅黑" panose="020B0503020204020204" charset="-122"/>
                <a:sym typeface="+mn-ea"/>
              </a:rPr>
              <a:t>发起单位用户实名登记请求</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④</a:t>
            </a:r>
            <a:r>
              <a:rPr lang="en-US" altLang="zh-CN" sz="1200" dirty="0">
                <a:latin typeface="微软雅黑" panose="020B0503020204020204" charset="-122"/>
                <a:ea typeface="微软雅黑" panose="020B0503020204020204" charset="-122"/>
                <a:cs typeface="微软雅黑" panose="020B0503020204020204" charset="-122"/>
                <a:sym typeface="+mn-ea"/>
              </a:rPr>
              <a:t> CMIOT</a:t>
            </a:r>
            <a:r>
              <a:rPr lang="zh-CN" altLang="en-US" sz="1200" dirty="0">
                <a:latin typeface="微软雅黑" panose="020B0503020204020204" charset="-122"/>
                <a:ea typeface="微软雅黑" panose="020B0503020204020204" charset="-122"/>
                <a:cs typeface="微软雅黑" panose="020B0503020204020204" charset="-122"/>
                <a:sym typeface="+mn-ea"/>
              </a:rPr>
              <a:t>办理完成后，将卡号搭载销售实名状态更新为</a:t>
            </a:r>
            <a:r>
              <a:rPr lang="en-US" altLang="zh-CN" sz="1200" b="1" dirty="0">
                <a:latin typeface="微软雅黑" panose="020B0503020204020204" charset="-122"/>
                <a:ea typeface="微软雅黑" panose="020B0503020204020204" charset="-122"/>
                <a:cs typeface="微软雅黑" panose="020B0503020204020204" charset="-122"/>
                <a:sym typeface="+mn-ea"/>
              </a:rPr>
              <a:t>“</a:t>
            </a:r>
            <a:r>
              <a:rPr lang="zh-CN" altLang="en-US" sz="1200" b="1" dirty="0">
                <a:latin typeface="微软雅黑" panose="020B0503020204020204" charset="-122"/>
                <a:ea typeface="微软雅黑" panose="020B0503020204020204" charset="-122"/>
                <a:cs typeface="微软雅黑" panose="020B0503020204020204" charset="-122"/>
                <a:sym typeface="+mn-ea"/>
              </a:rPr>
              <a:t>销售至单位</a:t>
            </a:r>
            <a:r>
              <a:rPr lang="en-US" altLang="zh-CN" sz="1200" b="1" dirty="0">
                <a:latin typeface="微软雅黑" panose="020B0503020204020204" charset="-122"/>
                <a:ea typeface="微软雅黑" panose="020B0503020204020204" charset="-122"/>
                <a:cs typeface="微软雅黑" panose="020B0503020204020204" charset="-122"/>
                <a:sym typeface="+mn-ea"/>
              </a:rPr>
              <a:t>”</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p:txBody>
      </p:sp>
      <p:sp>
        <p:nvSpPr>
          <p:cNvPr id="23" name="文本框 22"/>
          <p:cNvSpPr txBox="1"/>
          <p:nvPr/>
        </p:nvSpPr>
        <p:spPr>
          <a:xfrm>
            <a:off x="6108383" y="3953510"/>
            <a:ext cx="5467985" cy="1242695"/>
          </a:xfrm>
          <a:prstGeom prst="rect">
            <a:avLst/>
          </a:prstGeom>
          <a:noFill/>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优化搭载销售个人用户实名信息</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buClrTx/>
              <a:buSzTx/>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沿用现有实名登记流程，完成个人用户实名登记</a:t>
            </a:r>
            <a:endParaRPr lang="zh-CN" altLang="en-US" sz="1200" b="1"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sz="1200" dirty="0">
                <a:latin typeface="微软雅黑" panose="020B0503020204020204" charset="-122"/>
                <a:ea typeface="微软雅黑" panose="020B0503020204020204" charset="-122"/>
                <a:cs typeface="微软雅黑" panose="020B0503020204020204" charset="-122"/>
                <a:sym typeface="+mn-ea"/>
              </a:rPr>
              <a:t>CMIOT在完成实名登记业务办理时，若该物联卡已被标识为“搭载销售”，标记搭载销售实名状态为</a:t>
            </a:r>
            <a:r>
              <a:rPr sz="1200" b="1" dirty="0">
                <a:latin typeface="微软雅黑" panose="020B0503020204020204" charset="-122"/>
                <a:ea typeface="微软雅黑" panose="020B0503020204020204" charset="-122"/>
                <a:cs typeface="微软雅黑" panose="020B0503020204020204" charset="-122"/>
                <a:sym typeface="+mn-ea"/>
              </a:rPr>
              <a:t>“销售至个人”</a:t>
            </a:r>
            <a:endParaRPr sz="1200" b="1" dirty="0">
              <a:latin typeface="微软雅黑" panose="020B0503020204020204" charset="-122"/>
              <a:ea typeface="微软雅黑" panose="020B0503020204020204" charset="-122"/>
              <a:cs typeface="微软雅黑" panose="020B0503020204020204" charset="-122"/>
              <a:sym typeface="+mn-ea"/>
            </a:endParaRPr>
          </a:p>
        </p:txBody>
      </p:sp>
      <p:sp>
        <p:nvSpPr>
          <p:cNvPr id="27" name="矩形 26"/>
          <p:cNvSpPr/>
          <p:nvPr>
            <p:custDataLst>
              <p:tags r:id="rId4"/>
            </p:custDataLst>
          </p:nvPr>
        </p:nvSpPr>
        <p:spPr>
          <a:xfrm>
            <a:off x="8192135" y="5269230"/>
            <a:ext cx="3204210" cy="1280795"/>
          </a:xfrm>
          <a:prstGeom prst="rect">
            <a:avLst/>
          </a:prstGeom>
          <a:noFill/>
          <a:ln w="9525">
            <a:solidFill>
              <a:srgbClr val="008CFF"/>
            </a:solidFill>
            <a:prstDash val="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8" name="圆角矩形 27"/>
          <p:cNvSpPr/>
          <p:nvPr>
            <p:custDataLst>
              <p:tags r:id="rId5"/>
            </p:custDataLst>
          </p:nvPr>
        </p:nvSpPr>
        <p:spPr>
          <a:xfrm>
            <a:off x="6196330" y="5713095"/>
            <a:ext cx="1298575" cy="285750"/>
          </a:xfrm>
          <a:prstGeom prst="roundRect">
            <a:avLst/>
          </a:prstGeom>
          <a:solidFill>
            <a:schemeClr val="bg1">
              <a:lumMod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1000"/>
              <a:t>个人用户实名登记</a:t>
            </a:r>
            <a:endParaRPr lang="zh-CN" altLang="en-US" sz="1000"/>
          </a:p>
        </p:txBody>
      </p:sp>
      <p:sp>
        <p:nvSpPr>
          <p:cNvPr id="31" name="圆角矩形 30"/>
          <p:cNvSpPr/>
          <p:nvPr>
            <p:custDataLst>
              <p:tags r:id="rId6"/>
            </p:custDataLst>
          </p:nvPr>
        </p:nvSpPr>
        <p:spPr>
          <a:xfrm>
            <a:off x="8303260" y="5960110"/>
            <a:ext cx="1298575" cy="285750"/>
          </a:xfrm>
          <a:prstGeom prst="roundRect">
            <a:avLst/>
          </a:prstGeom>
          <a:solidFill>
            <a:srgbClr val="0070C0"/>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000">
                <a:sym typeface="+mn-ea"/>
              </a:rPr>
              <a:t>单位用户实名登记</a:t>
            </a:r>
            <a:endParaRPr lang="en-US" altLang="zh-CN" sz="1000">
              <a:sym typeface="+mn-ea"/>
            </a:endParaRPr>
          </a:p>
        </p:txBody>
      </p:sp>
      <p:sp>
        <p:nvSpPr>
          <p:cNvPr id="32" name="圆角矩形 31"/>
          <p:cNvSpPr/>
          <p:nvPr>
            <p:custDataLst>
              <p:tags r:id="rId7"/>
            </p:custDataLst>
          </p:nvPr>
        </p:nvSpPr>
        <p:spPr>
          <a:xfrm>
            <a:off x="8303260" y="5513705"/>
            <a:ext cx="1298575" cy="285750"/>
          </a:xfrm>
          <a:prstGeom prst="roundRect">
            <a:avLst/>
          </a:prstGeom>
          <a:solidFill>
            <a:srgbClr val="0070C0"/>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000">
                <a:sym typeface="+mn-ea"/>
              </a:rPr>
              <a:t>个人用户实名登记</a:t>
            </a:r>
            <a:endParaRPr lang="en-US" altLang="zh-CN" sz="1000">
              <a:sym typeface="+mn-ea"/>
            </a:endParaRPr>
          </a:p>
        </p:txBody>
      </p:sp>
      <p:sp>
        <p:nvSpPr>
          <p:cNvPr id="33" name="右箭头 32"/>
          <p:cNvSpPr/>
          <p:nvPr>
            <p:custDataLst>
              <p:tags r:id="rId8"/>
            </p:custDataLst>
          </p:nvPr>
        </p:nvSpPr>
        <p:spPr>
          <a:xfrm>
            <a:off x="7612380" y="5769610"/>
            <a:ext cx="390525" cy="193040"/>
          </a:xfrm>
          <a:prstGeom prst="rightArrow">
            <a:avLst/>
          </a:prstGeom>
          <a:solidFill>
            <a:srgbClr val="0070C0"/>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文本框 33"/>
          <p:cNvSpPr txBox="1"/>
          <p:nvPr>
            <p:custDataLst>
              <p:tags r:id="rId9"/>
            </p:custDataLst>
          </p:nvPr>
        </p:nvSpPr>
        <p:spPr>
          <a:xfrm>
            <a:off x="8707120" y="5269230"/>
            <a:ext cx="490855" cy="344170"/>
          </a:xfrm>
          <a:prstGeom prst="rect">
            <a:avLst/>
          </a:prstGeom>
          <a:noFill/>
        </p:spPr>
        <p:txBody>
          <a:bodyPr wrap="square" rtlCol="0">
            <a:noAutofit/>
          </a:bodyPr>
          <a:lstStyle/>
          <a:p>
            <a:pPr indent="0" algn="ctr">
              <a:buFont typeface="Wingdings" panose="05000000000000000000" charset="0"/>
              <a:buNone/>
            </a:pPr>
            <a:r>
              <a:rPr lang="zh-CN" altLang="en-US" sz="1000">
                <a:solidFill>
                  <a:schemeClr val="tx1"/>
                </a:solidFill>
                <a:latin typeface="微软雅黑" panose="020B0503020204020204" charset="-122"/>
                <a:ea typeface="微软雅黑" panose="020B0503020204020204" charset="-122"/>
                <a:sym typeface="+mn-ea"/>
              </a:rPr>
              <a:t>沿用</a:t>
            </a:r>
            <a:endParaRPr lang="zh-CN" altLang="en-US" sz="1000">
              <a:solidFill>
                <a:schemeClr val="tx1"/>
              </a:solidFill>
              <a:latin typeface="微软雅黑" panose="020B0503020204020204" charset="-122"/>
              <a:ea typeface="微软雅黑" panose="020B0503020204020204" charset="-122"/>
              <a:sym typeface="+mn-ea"/>
            </a:endParaRPr>
          </a:p>
        </p:txBody>
      </p:sp>
      <p:sp>
        <p:nvSpPr>
          <p:cNvPr id="35" name="文本框 34"/>
          <p:cNvSpPr txBox="1"/>
          <p:nvPr>
            <p:custDataLst>
              <p:tags r:id="rId10"/>
            </p:custDataLst>
          </p:nvPr>
        </p:nvSpPr>
        <p:spPr>
          <a:xfrm>
            <a:off x="8707120" y="6224905"/>
            <a:ext cx="490855" cy="344170"/>
          </a:xfrm>
          <a:prstGeom prst="rect">
            <a:avLst/>
          </a:prstGeom>
          <a:noFill/>
        </p:spPr>
        <p:txBody>
          <a:bodyPr wrap="square" rtlCol="0">
            <a:noAutofit/>
          </a:bodyPr>
          <a:lstStyle/>
          <a:p>
            <a:pPr indent="0" algn="ctr">
              <a:buFont typeface="Wingdings" panose="05000000000000000000" charset="0"/>
              <a:buNone/>
            </a:pPr>
            <a:r>
              <a:rPr lang="zh-CN" altLang="en-US" sz="1000">
                <a:solidFill>
                  <a:schemeClr val="tx1"/>
                </a:solidFill>
                <a:latin typeface="微软雅黑" panose="020B0503020204020204" charset="-122"/>
                <a:ea typeface="微软雅黑" panose="020B0503020204020204" charset="-122"/>
                <a:sym typeface="+mn-ea"/>
              </a:rPr>
              <a:t>新增</a:t>
            </a:r>
            <a:endParaRPr lang="zh-CN" altLang="en-US" sz="1000">
              <a:solidFill>
                <a:schemeClr val="tx1"/>
              </a:solidFill>
              <a:latin typeface="微软雅黑" panose="020B0503020204020204" charset="-122"/>
              <a:ea typeface="微软雅黑" panose="020B0503020204020204" charset="-122"/>
              <a:sym typeface="+mn-ea"/>
            </a:endParaRPr>
          </a:p>
        </p:txBody>
      </p:sp>
      <p:sp>
        <p:nvSpPr>
          <p:cNvPr id="44" name="文本框 43"/>
          <p:cNvSpPr txBox="1"/>
          <p:nvPr>
            <p:custDataLst>
              <p:tags r:id="rId11"/>
            </p:custDataLst>
          </p:nvPr>
        </p:nvSpPr>
        <p:spPr>
          <a:xfrm>
            <a:off x="7533005" y="5591175"/>
            <a:ext cx="500380" cy="229235"/>
          </a:xfrm>
          <a:prstGeom prst="rect">
            <a:avLst/>
          </a:prstGeom>
          <a:noFill/>
        </p:spPr>
        <p:txBody>
          <a:bodyPr wrap="square" rtlCol="0">
            <a:noAutofit/>
          </a:bodyPr>
          <a:lstStyle/>
          <a:p>
            <a:pPr indent="0" algn="ctr">
              <a:buFont typeface="Wingdings" panose="05000000000000000000" charset="0"/>
              <a:buNone/>
            </a:pPr>
            <a:r>
              <a:rPr lang="zh-CN" altLang="en-US" sz="800">
                <a:solidFill>
                  <a:schemeClr val="tx1"/>
                </a:solidFill>
                <a:latin typeface="微软雅黑" panose="020B0503020204020204" charset="-122"/>
                <a:ea typeface="微软雅黑" panose="020B0503020204020204" charset="-122"/>
                <a:sym typeface="+mn-ea"/>
              </a:rPr>
              <a:t>变更</a:t>
            </a:r>
            <a:endParaRPr lang="zh-CN" altLang="en-US" sz="800">
              <a:solidFill>
                <a:schemeClr val="tx1"/>
              </a:solidFill>
              <a:latin typeface="微软雅黑" panose="020B0503020204020204" charset="-122"/>
              <a:ea typeface="微软雅黑" panose="020B0503020204020204" charset="-122"/>
              <a:sym typeface="+mn-ea"/>
            </a:endParaRPr>
          </a:p>
        </p:txBody>
      </p:sp>
      <p:sp>
        <p:nvSpPr>
          <p:cNvPr id="36" name="圆角矩形 35"/>
          <p:cNvSpPr/>
          <p:nvPr>
            <p:custDataLst>
              <p:tags r:id="rId12"/>
            </p:custDataLst>
          </p:nvPr>
        </p:nvSpPr>
        <p:spPr>
          <a:xfrm>
            <a:off x="10019665" y="5513705"/>
            <a:ext cx="1298575" cy="285750"/>
          </a:xfrm>
          <a:prstGeom prst="roundRect">
            <a:avLst>
              <a:gd name="adj" fmla="val 50000"/>
            </a:avLst>
          </a:prstGeom>
          <a:noFill/>
          <a:ln>
            <a:solidFill>
              <a:srgbClr val="0070C0"/>
            </a:solidFill>
          </a:ln>
          <a:extLst>
            <a:ext uri="{909E8E84-426E-40DD-AFC4-6F175D3DCCD1}">
              <a14:hiddenFill xmlns:a14="http://schemas.microsoft.com/office/drawing/2010/main">
                <a:solidFill>
                  <a:srgbClr val="008CFF"/>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000">
                <a:solidFill>
                  <a:schemeClr val="tx1"/>
                </a:solidFill>
                <a:sym typeface="+mn-ea"/>
              </a:rPr>
              <a:t>销售至个人</a:t>
            </a:r>
            <a:endParaRPr lang="zh-CN" altLang="en-US" sz="1000">
              <a:solidFill>
                <a:schemeClr val="tx1"/>
              </a:solidFill>
              <a:sym typeface="+mn-ea"/>
            </a:endParaRPr>
          </a:p>
        </p:txBody>
      </p:sp>
      <p:sp>
        <p:nvSpPr>
          <p:cNvPr id="37" name="圆角矩形 36"/>
          <p:cNvSpPr/>
          <p:nvPr>
            <p:custDataLst>
              <p:tags r:id="rId13"/>
            </p:custDataLst>
          </p:nvPr>
        </p:nvSpPr>
        <p:spPr>
          <a:xfrm>
            <a:off x="10019665" y="5962650"/>
            <a:ext cx="1298575" cy="285750"/>
          </a:xfrm>
          <a:prstGeom prst="roundRect">
            <a:avLst>
              <a:gd name="adj" fmla="val 50000"/>
            </a:avLst>
          </a:prstGeom>
          <a:noFill/>
          <a:ln>
            <a:solidFill>
              <a:srgbClr val="0070C0"/>
            </a:solidFill>
          </a:ln>
          <a:extLst>
            <a:ext uri="{909E8E84-426E-40DD-AFC4-6F175D3DCCD1}">
              <a14:hiddenFill xmlns:a14="http://schemas.microsoft.com/office/drawing/2010/main">
                <a:solidFill>
                  <a:srgbClr val="008CFF"/>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000">
                <a:solidFill>
                  <a:schemeClr val="tx1"/>
                </a:solidFill>
                <a:sym typeface="+mn-ea"/>
              </a:rPr>
              <a:t>销售至单位</a:t>
            </a:r>
            <a:endParaRPr lang="zh-CN" altLang="en-US" sz="1000">
              <a:solidFill>
                <a:schemeClr val="tx1"/>
              </a:solidFill>
              <a:sym typeface="+mn-ea"/>
            </a:endParaRPr>
          </a:p>
        </p:txBody>
      </p:sp>
      <p:sp>
        <p:nvSpPr>
          <p:cNvPr id="38" name="右箭头 37"/>
          <p:cNvSpPr/>
          <p:nvPr/>
        </p:nvSpPr>
        <p:spPr>
          <a:xfrm>
            <a:off x="9730105" y="5593080"/>
            <a:ext cx="161290" cy="130175"/>
          </a:xfrm>
          <a:prstGeom prst="rightArrow">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2" name="右箭头 41"/>
          <p:cNvSpPr/>
          <p:nvPr/>
        </p:nvSpPr>
        <p:spPr>
          <a:xfrm>
            <a:off x="9733915" y="6058535"/>
            <a:ext cx="161290" cy="130175"/>
          </a:xfrm>
          <a:prstGeom prst="rightArrow">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92"/>
          <p:cNvSpPr txBox="1"/>
          <p:nvPr/>
        </p:nvSpPr>
        <p:spPr bwMode="auto">
          <a:xfrm>
            <a:off x="362585" y="1762125"/>
            <a:ext cx="11396980" cy="3086100"/>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新增：定向流量白名单审批报备</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46" name="文本框 45"/>
          <p:cNvSpPr txBox="1"/>
          <p:nvPr>
            <p:custDataLst>
              <p:tags r:id="rId1"/>
            </p:custDataLst>
          </p:nvPr>
        </p:nvSpPr>
        <p:spPr>
          <a:xfrm>
            <a:off x="382270" y="815975"/>
            <a:ext cx="11607165" cy="737235"/>
          </a:xfrm>
          <a:prstGeom prst="rect">
            <a:avLst/>
          </a:prstGeom>
          <a:noFill/>
          <a:ln>
            <a:noFill/>
          </a:ln>
        </p:spPr>
        <p:txBody>
          <a:bodyPr wrap="square" rtlCol="0">
            <a:spAutoFit/>
          </a:bodyPr>
          <a:lstStyle>
            <a:defPPr>
              <a:defRPr lang="zh-CN"/>
            </a:defPPr>
            <a:lvl1pPr marL="179705" indent="-179705" fontAlgn="base">
              <a:lnSpc>
                <a:spcPct val="130000"/>
              </a:lnSpc>
              <a:spcBef>
                <a:spcPct val="0"/>
              </a:spcBef>
              <a:spcAft>
                <a:spcPts val="600"/>
              </a:spcAft>
              <a:buFont typeface="Arial" panose="020B0604020202020204" pitchFamily="34" charset="0"/>
              <a:buChar char="•"/>
              <a:defRPr sz="1400" b="1" kern="0">
                <a:solidFill>
                  <a:srgbClr val="0070C0"/>
                </a:solidFill>
                <a:latin typeface="微软雅黑" panose="020B0503020204020204" charset="-122"/>
                <a:ea typeface="微软雅黑" panose="020B0503020204020204" charset="-122"/>
              </a:defRPr>
            </a:lvl1pPr>
          </a:lstStyle>
          <a:p>
            <a:pPr>
              <a:lnSpc>
                <a:spcPct val="150000"/>
              </a:lnSpc>
              <a:spcAft>
                <a:spcPts val="0"/>
              </a:spcAft>
              <a:buFont typeface="Wingdings" panose="05000000000000000000" charset="0"/>
              <a:buChar char="n"/>
            </a:pPr>
            <a:r>
              <a:rPr lang="zh-CN" altLang="en-US" dirty="0">
                <a:solidFill>
                  <a:srgbClr val="2E91F7"/>
                </a:solidFill>
                <a:sym typeface="微软雅黑" panose="020B0503020204020204" charset="-122"/>
              </a:rPr>
              <a:t>针对</a:t>
            </a:r>
            <a:r>
              <a:rPr lang="en-US" altLang="zh-CN" dirty="0">
                <a:solidFill>
                  <a:srgbClr val="2E91F7"/>
                </a:solidFill>
                <a:sym typeface="微软雅黑" panose="020B0503020204020204" charset="-122"/>
              </a:rPr>
              <a:t>“</a:t>
            </a:r>
            <a:r>
              <a:rPr lang="zh-CN" altLang="en-US" dirty="0">
                <a:solidFill>
                  <a:srgbClr val="2E91F7"/>
                </a:solidFill>
                <a:sym typeface="微软雅黑" panose="020B0503020204020204" charset="-122"/>
              </a:rPr>
              <a:t>对于集团客户定向流量白名单超过</a:t>
            </a:r>
            <a:r>
              <a:rPr lang="en-US" altLang="zh-CN" dirty="0">
                <a:solidFill>
                  <a:srgbClr val="2E91F7"/>
                </a:solidFill>
                <a:sym typeface="微软雅黑" panose="020B0503020204020204" charset="-122"/>
              </a:rPr>
              <a:t>10</a:t>
            </a:r>
            <a:r>
              <a:rPr lang="zh-CN" altLang="en-US" dirty="0">
                <a:solidFill>
                  <a:srgbClr val="2E91F7"/>
                </a:solidFill>
                <a:sym typeface="微软雅黑" panose="020B0503020204020204" charset="-122"/>
              </a:rPr>
              <a:t>个以上的，应由电信企业总部进行审批，并承担相应的安全责任</a:t>
            </a:r>
            <a:r>
              <a:rPr lang="en-US" altLang="zh-CN" dirty="0">
                <a:solidFill>
                  <a:srgbClr val="2E91F7"/>
                </a:solidFill>
                <a:sym typeface="微软雅黑" panose="020B0503020204020204" charset="-122"/>
              </a:rPr>
              <a:t>”</a:t>
            </a:r>
            <a:r>
              <a:rPr lang="zh-CN" altLang="en-US" dirty="0">
                <a:solidFill>
                  <a:srgbClr val="2E91F7"/>
                </a:solidFill>
                <a:sym typeface="微软雅黑" panose="020B0503020204020204" charset="-122"/>
              </a:rPr>
              <a:t>条款，新增定向流量白名单审批报备和审核材料数据上报流程，涉及集客大厅、</a:t>
            </a:r>
            <a:r>
              <a:rPr lang="en-US" altLang="zh-CN" dirty="0">
                <a:solidFill>
                  <a:srgbClr val="2E91F7"/>
                </a:solidFill>
                <a:sym typeface="微软雅黑" panose="020B0503020204020204" charset="-122"/>
              </a:rPr>
              <a:t>BDC</a:t>
            </a:r>
            <a:r>
              <a:rPr lang="zh-CN" altLang="en-US" dirty="0">
                <a:solidFill>
                  <a:srgbClr val="2E91F7"/>
                </a:solidFill>
                <a:sym typeface="微软雅黑" panose="020B0503020204020204" charset="-122"/>
              </a:rPr>
              <a:t>、</a:t>
            </a:r>
            <a:r>
              <a:rPr lang="en-US" altLang="zh-CN" dirty="0">
                <a:solidFill>
                  <a:srgbClr val="2E91F7"/>
                </a:solidFill>
                <a:sym typeface="微软雅黑" panose="020B0503020204020204" charset="-122"/>
              </a:rPr>
              <a:t>CMIOT</a:t>
            </a:r>
            <a:r>
              <a:rPr lang="zh-CN" altLang="en-US" dirty="0">
                <a:solidFill>
                  <a:srgbClr val="2E91F7"/>
                </a:solidFill>
                <a:sym typeface="微软雅黑" panose="020B0503020204020204" charset="-122"/>
              </a:rPr>
              <a:t>、省</a:t>
            </a:r>
            <a:r>
              <a:rPr lang="en-US" altLang="zh-CN" dirty="0">
                <a:solidFill>
                  <a:srgbClr val="2E91F7"/>
                </a:solidFill>
                <a:sym typeface="微软雅黑" panose="020B0503020204020204" charset="-122"/>
              </a:rPr>
              <a:t>BOSS</a:t>
            </a:r>
            <a:r>
              <a:rPr lang="zh-CN" altLang="en-US" dirty="0">
                <a:solidFill>
                  <a:srgbClr val="2E91F7"/>
                </a:solidFill>
                <a:sym typeface="微软雅黑" panose="020B0503020204020204" charset="-122"/>
              </a:rPr>
              <a:t>和</a:t>
            </a:r>
            <a:r>
              <a:rPr lang="en-US" altLang="zh-CN" dirty="0">
                <a:solidFill>
                  <a:srgbClr val="2E91F7"/>
                </a:solidFill>
                <a:sym typeface="微软雅黑" panose="020B0503020204020204" charset="-122"/>
              </a:rPr>
              <a:t>OneLink</a:t>
            </a:r>
            <a:r>
              <a:rPr lang="zh-CN" altLang="en-US" dirty="0">
                <a:solidFill>
                  <a:srgbClr val="2E91F7"/>
                </a:solidFill>
                <a:sym typeface="微软雅黑" panose="020B0503020204020204" charset="-122"/>
              </a:rPr>
              <a:t>等系统改造</a:t>
            </a:r>
            <a:endParaRPr lang="zh-CN" altLang="en-US" dirty="0">
              <a:solidFill>
                <a:srgbClr val="2E91F7"/>
              </a:solidFill>
              <a:sym typeface="微软雅黑" panose="020B0503020204020204" charset="-122"/>
            </a:endParaRPr>
          </a:p>
        </p:txBody>
      </p:sp>
      <p:sp>
        <p:nvSpPr>
          <p:cNvPr id="4" name="矩形 3"/>
          <p:cNvSpPr/>
          <p:nvPr>
            <p:custDataLst>
              <p:tags r:id="rId2"/>
            </p:custDataLst>
          </p:nvPr>
        </p:nvSpPr>
        <p:spPr>
          <a:xfrm>
            <a:off x="3245168" y="1598295"/>
            <a:ext cx="5908675"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定向流量白名单审批报备流程</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grpSp>
        <p:nvGrpSpPr>
          <p:cNvPr id="40" name="组合 39"/>
          <p:cNvGrpSpPr/>
          <p:nvPr/>
        </p:nvGrpSpPr>
        <p:grpSpPr>
          <a:xfrm>
            <a:off x="4950460" y="2192020"/>
            <a:ext cx="6507480" cy="2280920"/>
            <a:chOff x="7636" y="3244"/>
            <a:chExt cx="10248" cy="3592"/>
          </a:xfrm>
        </p:grpSpPr>
        <p:grpSp>
          <p:nvGrpSpPr>
            <p:cNvPr id="38" name="组合 37"/>
            <p:cNvGrpSpPr/>
            <p:nvPr/>
          </p:nvGrpSpPr>
          <p:grpSpPr>
            <a:xfrm>
              <a:off x="7636" y="3244"/>
              <a:ext cx="10249" cy="3592"/>
              <a:chOff x="1017" y="3228"/>
              <a:chExt cx="10249" cy="3592"/>
            </a:xfrm>
          </p:grpSpPr>
          <p:sp>
            <p:nvSpPr>
              <p:cNvPr id="54" name="矩形 53"/>
              <p:cNvSpPr/>
              <p:nvPr/>
            </p:nvSpPr>
            <p:spPr>
              <a:xfrm>
                <a:off x="1017" y="4195"/>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各省</a:t>
                </a:r>
                <a:r>
                  <a:rPr lang="en-US" altLang="zh-CN" sz="1000" b="1" dirty="0">
                    <a:latin typeface="微软雅黑" panose="020B0503020204020204" charset="-122"/>
                    <a:ea typeface="微软雅黑" panose="020B0503020204020204" charset="-122"/>
                    <a:cs typeface="微软雅黑" panose="020B0503020204020204" charset="-122"/>
                  </a:rPr>
                  <a:t>/</a:t>
                </a:r>
                <a:r>
                  <a:rPr lang="zh-CN" altLang="en-US" sz="1000" b="1" dirty="0">
                    <a:latin typeface="微软雅黑" panose="020B0503020204020204" charset="-122"/>
                    <a:ea typeface="微软雅黑" panose="020B0503020204020204" charset="-122"/>
                    <a:cs typeface="微软雅黑" panose="020B0503020204020204" charset="-122"/>
                  </a:rPr>
                  <a:t>地市政企</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集客大厅</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55" name="矩形 54"/>
              <p:cNvSpPr/>
              <p:nvPr/>
            </p:nvSpPr>
            <p:spPr>
              <a:xfrm>
                <a:off x="1017" y="4773"/>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提交开通申请</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nvGrpSpPr>
              <p:cNvPr id="18" name="组合 17"/>
              <p:cNvGrpSpPr/>
              <p:nvPr/>
            </p:nvGrpSpPr>
            <p:grpSpPr>
              <a:xfrm>
                <a:off x="3148" y="3364"/>
                <a:ext cx="1754" cy="1104"/>
                <a:chOff x="3256" y="4359"/>
                <a:chExt cx="1754" cy="1104"/>
              </a:xfrm>
            </p:grpSpPr>
            <p:sp>
              <p:nvSpPr>
                <p:cNvPr id="5" name="矩形 4"/>
                <p:cNvSpPr/>
                <p:nvPr/>
              </p:nvSpPr>
              <p:spPr>
                <a:xfrm>
                  <a:off x="3256" y="4359"/>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省管理员</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集客大厅</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3256" y="4937"/>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初审</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grpSp>
            <p:nvGrpSpPr>
              <p:cNvPr id="19" name="组合 18"/>
              <p:cNvGrpSpPr/>
              <p:nvPr/>
            </p:nvGrpSpPr>
            <p:grpSpPr>
              <a:xfrm>
                <a:off x="3148" y="4908"/>
                <a:ext cx="1754" cy="1104"/>
                <a:chOff x="5604" y="4355"/>
                <a:chExt cx="1754" cy="1104"/>
              </a:xfrm>
            </p:grpSpPr>
            <p:sp>
              <p:nvSpPr>
                <p:cNvPr id="7" name="矩形 6"/>
                <p:cNvSpPr/>
                <p:nvPr/>
              </p:nvSpPr>
              <p:spPr>
                <a:xfrm>
                  <a:off x="5604" y="4355"/>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总部政企</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集客大厅</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5604" y="4933"/>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复审</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sp>
            <p:nvSpPr>
              <p:cNvPr id="9" name="矩形 8"/>
              <p:cNvSpPr/>
              <p:nvPr/>
            </p:nvSpPr>
            <p:spPr>
              <a:xfrm>
                <a:off x="5279" y="4143"/>
                <a:ext cx="1753" cy="574"/>
              </a:xfrm>
              <a:prstGeom prst="rect">
                <a:avLst/>
              </a:prstGeom>
              <a:solidFill>
                <a:schemeClr val="bg1">
                  <a:lumMod val="75000"/>
                </a:schemeClr>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原有流程</a:t>
                </a:r>
                <a:endParaRPr lang="zh-CN" altLang="en-US" sz="1000" b="1" dirty="0">
                  <a:latin typeface="微软雅黑" panose="020B0503020204020204" charset="-122"/>
                  <a:ea typeface="微软雅黑" panose="020B0503020204020204" charset="-122"/>
                  <a:cs typeface="微软雅黑" panose="020B0503020204020204" charset="-122"/>
                </a:endParaRPr>
              </a:p>
              <a:p>
                <a:pPr algn="ctr"/>
                <a:r>
                  <a:rPr lang="zh-CN" altLang="en-US" sz="1000" b="1" dirty="0">
                    <a:latin typeface="微软雅黑" panose="020B0503020204020204" charset="-122"/>
                    <a:ea typeface="微软雅黑" panose="020B0503020204020204" charset="-122"/>
                    <a:cs typeface="微软雅黑" panose="020B0503020204020204" charset="-122"/>
                  </a:rPr>
                  <a:t>网络侧系统</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279" y="4721"/>
                <a:ext cx="1754" cy="527"/>
              </a:xfrm>
              <a:prstGeom prst="rect">
                <a:avLst/>
              </a:prstGeom>
              <a:noFill/>
              <a:ln w="12700">
                <a:solidFill>
                  <a:schemeClr val="bg1">
                    <a:lumMod val="75000"/>
                  </a:schemeClr>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网络数据制作</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9512" y="3228"/>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BDC/CMIOT</a:t>
                </a:r>
                <a:endParaRPr lang="en-US" altLang="zh-CN" sz="1000" b="1"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9512" y="3806"/>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业支侧数据制作</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9512" y="4472"/>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BDC/</a:t>
                </a:r>
                <a:r>
                  <a:rPr lang="zh-CN" altLang="en-US" sz="1000" b="1" dirty="0">
                    <a:latin typeface="微软雅黑" panose="020B0503020204020204" charset="-122"/>
                    <a:ea typeface="微软雅黑" panose="020B0503020204020204" charset="-122"/>
                    <a:cs typeface="微软雅黑" panose="020B0503020204020204" charset="-122"/>
                  </a:rPr>
                  <a:t>省</a:t>
                </a:r>
                <a:r>
                  <a:rPr lang="en-US" altLang="zh-CN" sz="1000" b="1" dirty="0">
                    <a:latin typeface="微软雅黑" panose="020B0503020204020204" charset="-122"/>
                    <a:ea typeface="微软雅黑" panose="020B0503020204020204" charset="-122"/>
                    <a:cs typeface="微软雅黑" panose="020B0503020204020204" charset="-122"/>
                  </a:rPr>
                  <a:t>BOSS</a:t>
                </a:r>
                <a:endParaRPr lang="en-US" altLang="zh-CN" sz="1000" b="1"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9512" y="5050"/>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开户数据组装</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9512" y="5716"/>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OneLink</a:t>
                </a:r>
                <a:endParaRPr lang="en-US" altLang="zh-CN" sz="1000" b="1"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9512" y="6294"/>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合规监测</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7" name="矩形 26"/>
              <p:cNvSpPr/>
              <p:nvPr/>
            </p:nvSpPr>
            <p:spPr>
              <a:xfrm>
                <a:off x="7410" y="4143"/>
                <a:ext cx="1577" cy="574"/>
              </a:xfrm>
              <a:prstGeom prst="rect">
                <a:avLst/>
              </a:prstGeom>
              <a:solidFill>
                <a:schemeClr val="bg1">
                  <a:lumMod val="75000"/>
                </a:schemeClr>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集客大厅</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28" name="矩形 27"/>
              <p:cNvSpPr/>
              <p:nvPr/>
            </p:nvSpPr>
            <p:spPr>
              <a:xfrm>
                <a:off x="7410" y="4721"/>
                <a:ext cx="1578" cy="527"/>
              </a:xfrm>
              <a:prstGeom prst="rect">
                <a:avLst/>
              </a:prstGeom>
              <a:noFill/>
              <a:ln w="12700">
                <a:solidFill>
                  <a:schemeClr val="bg1">
                    <a:lumMod val="75000"/>
                  </a:schemeClr>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自动流传</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cxnSp>
          <p:nvCxnSpPr>
            <p:cNvPr id="31" name="肘形连接符 30"/>
            <p:cNvCxnSpPr/>
            <p:nvPr/>
          </p:nvCxnSpPr>
          <p:spPr>
            <a:xfrm flipV="1">
              <a:off x="9389" y="3667"/>
              <a:ext cx="378" cy="831"/>
            </a:xfrm>
            <a:prstGeom prst="bentConnector3">
              <a:avLst>
                <a:gd name="adj1" fmla="val 50000"/>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p:nvPr/>
          </p:nvCxnSpPr>
          <p:spPr>
            <a:xfrm rot="5400000" flipV="1">
              <a:off x="10425" y="4705"/>
              <a:ext cx="439" cy="5"/>
            </a:xfrm>
            <a:prstGeom prst="bentConnector2">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3" name="肘形连接符 32"/>
            <p:cNvCxnSpPr/>
            <p:nvPr/>
          </p:nvCxnSpPr>
          <p:spPr>
            <a:xfrm flipV="1">
              <a:off x="11520" y="4446"/>
              <a:ext cx="378" cy="765"/>
            </a:xfrm>
            <a:prstGeom prst="bentConnector3">
              <a:avLst>
                <a:gd name="adj1" fmla="val 50000"/>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p:nvPr/>
          </p:nvCxnSpPr>
          <p:spPr>
            <a:xfrm>
              <a:off x="13651" y="4446"/>
              <a:ext cx="378" cy="5"/>
            </a:xfrm>
            <a:prstGeom prst="bentConnector2">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p:nvPr/>
          </p:nvCxnSpPr>
          <p:spPr>
            <a:xfrm flipV="1">
              <a:off x="15606" y="3531"/>
              <a:ext cx="525" cy="915"/>
            </a:xfrm>
            <a:prstGeom prst="bentConnector3">
              <a:avLst>
                <a:gd name="adj1" fmla="val 50095"/>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p:nvPr/>
          </p:nvCxnSpPr>
          <p:spPr>
            <a:xfrm>
              <a:off x="15606" y="4446"/>
              <a:ext cx="525" cy="329"/>
            </a:xfrm>
            <a:prstGeom prst="bentConnector3">
              <a:avLst>
                <a:gd name="adj1" fmla="val 50095"/>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7" name="肘形连接符 36"/>
            <p:cNvCxnSpPr/>
            <p:nvPr/>
          </p:nvCxnSpPr>
          <p:spPr>
            <a:xfrm>
              <a:off x="15606" y="4446"/>
              <a:ext cx="525" cy="1573"/>
            </a:xfrm>
            <a:prstGeom prst="bentConnector3">
              <a:avLst>
                <a:gd name="adj1" fmla="val 50095"/>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grpSp>
      <p:sp>
        <p:nvSpPr>
          <p:cNvPr id="39" name="文本框 38"/>
          <p:cNvSpPr txBox="1"/>
          <p:nvPr/>
        </p:nvSpPr>
        <p:spPr>
          <a:xfrm>
            <a:off x="504190" y="1969770"/>
            <a:ext cx="4307840" cy="2882265"/>
          </a:xfrm>
          <a:prstGeom prst="rect">
            <a:avLst/>
          </a:prstGeom>
          <a:noFill/>
        </p:spPr>
        <p:txBody>
          <a:bodyPr wrap="square" rtlCol="0">
            <a:noAutofit/>
          </a:bodyPr>
          <a:lstStyle/>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集客大厅</a:t>
            </a:r>
            <a:r>
              <a:rPr lang="en-US" altLang="zh-CN" sz="1200" b="1" dirty="0">
                <a:solidFill>
                  <a:srgbClr val="008CFF"/>
                </a:solidFill>
                <a:latin typeface="微软雅黑" panose="020B0503020204020204" charset="-122"/>
                <a:ea typeface="微软雅黑" panose="020B0503020204020204" charset="-122"/>
                <a:cs typeface="微软雅黑" panose="020B0503020204020204" charset="-122"/>
                <a:sym typeface="+mn-ea"/>
              </a:rPr>
              <a:t>APN/PC</a:t>
            </a: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业务新增</a:t>
            </a: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rPr>
              <a:t>定向流量白名单审批报备流程</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省</a:t>
            </a:r>
            <a:r>
              <a:rPr lang="en-US" altLang="zh-CN" sz="1200" dirty="0">
                <a:latin typeface="微软雅黑" panose="020B0503020204020204" charset="-122"/>
                <a:ea typeface="微软雅黑" panose="020B0503020204020204" charset="-122"/>
                <a:cs typeface="微软雅黑" panose="020B0503020204020204" charset="-122"/>
              </a:rPr>
              <a:t>/</a:t>
            </a:r>
            <a:r>
              <a:rPr lang="zh-CN" altLang="en-US" sz="1200" dirty="0">
                <a:latin typeface="微软雅黑" panose="020B0503020204020204" charset="-122"/>
                <a:ea typeface="微软雅黑" panose="020B0503020204020204" charset="-122"/>
                <a:cs typeface="微软雅黑" panose="020B0503020204020204" charset="-122"/>
              </a:rPr>
              <a:t>地市政企提交</a:t>
            </a:r>
            <a:r>
              <a:rPr lang="zh-CN" altLang="en-US" sz="1200" dirty="0">
                <a:latin typeface="微软雅黑" panose="020B0503020204020204" charset="-122"/>
                <a:ea typeface="微软雅黑" panose="020B0503020204020204" charset="-122"/>
                <a:cs typeface="微软雅黑" panose="020B0503020204020204" charset="-122"/>
                <a:sym typeface="+mn-ea"/>
              </a:rPr>
              <a:t>审批报备申请</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b="1" dirty="0">
                <a:latin typeface="微软雅黑" panose="020B0503020204020204" charset="-122"/>
                <a:ea typeface="微软雅黑" panose="020B0503020204020204" charset="-122"/>
                <a:cs typeface="微软雅黑" panose="020B0503020204020204" charset="-122"/>
                <a:sym typeface="+mn-ea"/>
              </a:rPr>
              <a:t>省管理员、总部政企二级审批后</a:t>
            </a:r>
            <a:r>
              <a:rPr lang="zh-CN" altLang="en-US" sz="1200" dirty="0">
                <a:latin typeface="微软雅黑" panose="020B0503020204020204" charset="-122"/>
                <a:ea typeface="微软雅黑" panose="020B0503020204020204" charset="-122"/>
                <a:cs typeface="微软雅黑" panose="020B0503020204020204" charset="-122"/>
                <a:sym typeface="+mn-ea"/>
              </a:rPr>
              <a:t>，网络事业部</a:t>
            </a:r>
            <a:r>
              <a:rPr lang="en-US" altLang="zh-CN" sz="1200" dirty="0">
                <a:latin typeface="微软雅黑" panose="020B0503020204020204" charset="-122"/>
                <a:ea typeface="微软雅黑" panose="020B0503020204020204" charset="-122"/>
                <a:cs typeface="微软雅黑" panose="020B0503020204020204" charset="-122"/>
                <a:sym typeface="+mn-ea"/>
              </a:rPr>
              <a:t>/</a:t>
            </a:r>
            <a:r>
              <a:rPr lang="zh-CN" altLang="en-US" sz="1200" dirty="0">
                <a:latin typeface="微软雅黑" panose="020B0503020204020204" charset="-122"/>
                <a:ea typeface="微软雅黑" panose="020B0503020204020204" charset="-122"/>
                <a:cs typeface="微软雅黑" panose="020B0503020204020204" charset="-122"/>
                <a:sym typeface="+mn-ea"/>
              </a:rPr>
              <a:t>省网络按照原有开通流程制作网络侧数据</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③</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集客大厅下到</a:t>
            </a:r>
            <a:r>
              <a:rPr lang="en-US" altLang="zh-CN" sz="1200" dirty="0">
                <a:latin typeface="微软雅黑" panose="020B0503020204020204" charset="-122"/>
                <a:ea typeface="微软雅黑" panose="020B0503020204020204" charset="-122"/>
                <a:cs typeface="微软雅黑" panose="020B0503020204020204" charset="-122"/>
                <a:sym typeface="+mn-ea"/>
              </a:rPr>
              <a:t>CMIOT</a:t>
            </a:r>
            <a:r>
              <a:rPr lang="zh-CN" altLang="en-US" sz="1200" dirty="0">
                <a:latin typeface="微软雅黑" panose="020B0503020204020204" charset="-122"/>
                <a:ea typeface="微软雅黑" panose="020B0503020204020204" charset="-122"/>
                <a:cs typeface="微软雅黑" panose="020B0503020204020204" charset="-122"/>
                <a:sym typeface="+mn-ea"/>
              </a:rPr>
              <a:t>、省</a:t>
            </a:r>
            <a:r>
              <a:rPr lang="en-US" altLang="zh-CN" sz="1200" dirty="0">
                <a:latin typeface="微软雅黑" panose="020B0503020204020204" charset="-122"/>
                <a:ea typeface="微软雅黑" panose="020B0503020204020204" charset="-122"/>
                <a:cs typeface="微软雅黑" panose="020B0503020204020204" charset="-122"/>
                <a:sym typeface="+mn-ea"/>
              </a:rPr>
              <a:t>BOSS</a:t>
            </a:r>
            <a:r>
              <a:rPr lang="zh-CN" altLang="en-US" sz="1200" dirty="0">
                <a:latin typeface="微软雅黑" panose="020B0503020204020204" charset="-122"/>
                <a:ea typeface="微软雅黑" panose="020B0503020204020204" charset="-122"/>
                <a:cs typeface="微软雅黑" panose="020B0503020204020204" charset="-122"/>
                <a:sym typeface="+mn-ea"/>
              </a:rPr>
              <a:t>、</a:t>
            </a:r>
            <a:r>
              <a:rPr lang="en-US" altLang="zh-CN" sz="1200" dirty="0">
                <a:latin typeface="微软雅黑" panose="020B0503020204020204" charset="-122"/>
                <a:ea typeface="微软雅黑" panose="020B0503020204020204" charset="-122"/>
                <a:cs typeface="微软雅黑" panose="020B0503020204020204" charset="-122"/>
                <a:sym typeface="+mn-ea"/>
              </a:rPr>
              <a:t>OneLink</a:t>
            </a:r>
            <a:r>
              <a:rPr lang="zh-CN" altLang="en-US" sz="1200" dirty="0">
                <a:latin typeface="微软雅黑" panose="020B0503020204020204" charset="-122"/>
                <a:ea typeface="微软雅黑" panose="020B0503020204020204" charset="-122"/>
                <a:cs typeface="微软雅黑" panose="020B0503020204020204" charset="-122"/>
                <a:sym typeface="+mn-ea"/>
              </a:rPr>
              <a:t>数据新增</a:t>
            </a:r>
            <a:r>
              <a:rPr lang="zh-CN" altLang="en-US" sz="1200" b="1" dirty="0">
                <a:latin typeface="微软雅黑" panose="020B0503020204020204" charset="-122"/>
                <a:ea typeface="微软雅黑" panose="020B0503020204020204" charset="-122"/>
                <a:cs typeface="微软雅黑" panose="020B0503020204020204" charset="-122"/>
                <a:sym typeface="+mn-ea"/>
              </a:rPr>
              <a:t>定向流量报备</a:t>
            </a:r>
            <a:r>
              <a:rPr lang="en-US" altLang="zh-CN" sz="1200" b="1" dirty="0">
                <a:latin typeface="微软雅黑" panose="020B0503020204020204" charset="-122"/>
                <a:ea typeface="微软雅黑" panose="020B0503020204020204" charset="-122"/>
                <a:cs typeface="微软雅黑" panose="020B0503020204020204" charset="-122"/>
                <a:sym typeface="+mn-ea"/>
              </a:rPr>
              <a:t>ID</a:t>
            </a:r>
            <a:r>
              <a:rPr lang="zh-CN" altLang="en-US" sz="1200" b="1" dirty="0">
                <a:latin typeface="微软雅黑" panose="020B0503020204020204" charset="-122"/>
                <a:ea typeface="微软雅黑" panose="020B0503020204020204" charset="-122"/>
                <a:cs typeface="微软雅黑" panose="020B0503020204020204" charset="-122"/>
                <a:sym typeface="+mn-ea"/>
              </a:rPr>
              <a:t>字段</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④ </a:t>
            </a:r>
            <a:r>
              <a:rPr lang="en-US" altLang="zh-CN" sz="1200" dirty="0">
                <a:latin typeface="微软雅黑" panose="020B0503020204020204" charset="-122"/>
                <a:ea typeface="微软雅黑" panose="020B0503020204020204" charset="-122"/>
                <a:cs typeface="微软雅黑" panose="020B0503020204020204" charset="-122"/>
                <a:sym typeface="+mn-ea"/>
              </a:rPr>
              <a:t>CMIOT</a:t>
            </a:r>
            <a:r>
              <a:rPr lang="zh-CN" altLang="en-US" sz="1200" dirty="0">
                <a:latin typeface="微软雅黑" panose="020B0503020204020204" charset="-122"/>
                <a:ea typeface="微软雅黑" panose="020B0503020204020204" charset="-122"/>
                <a:cs typeface="微软雅黑" panose="020B0503020204020204" charset="-122"/>
                <a:sym typeface="+mn-ea"/>
              </a:rPr>
              <a:t>新增规则：</a:t>
            </a:r>
            <a:r>
              <a:rPr lang="en-US" altLang="zh-CN" sz="1200" dirty="0">
                <a:latin typeface="微软雅黑" panose="020B0503020204020204" charset="-122"/>
                <a:ea typeface="微软雅黑" panose="020B0503020204020204" charset="-122"/>
                <a:cs typeface="微软雅黑" panose="020B0503020204020204" charset="-122"/>
                <a:sym typeface="+mn-ea"/>
              </a:rPr>
              <a:t>APN/PCC</a:t>
            </a:r>
            <a:r>
              <a:rPr lang="zh-CN" altLang="en-US" sz="1200" dirty="0">
                <a:latin typeface="微软雅黑" panose="020B0503020204020204" charset="-122"/>
                <a:ea typeface="微软雅黑" panose="020B0503020204020204" charset="-122"/>
                <a:cs typeface="微软雅黑" panose="020B0503020204020204" charset="-122"/>
                <a:sym typeface="+mn-ea"/>
              </a:rPr>
              <a:t>访问</a:t>
            </a:r>
            <a:r>
              <a:rPr lang="en-US" altLang="zh-CN" sz="1200" dirty="0">
                <a:latin typeface="微软雅黑" panose="020B0503020204020204" charset="-122"/>
                <a:ea typeface="微软雅黑" panose="020B0503020204020204" charset="-122"/>
                <a:cs typeface="微软雅黑" panose="020B0503020204020204" charset="-122"/>
                <a:sym typeface="+mn-ea"/>
              </a:rPr>
              <a:t>IP&amp;URL</a:t>
            </a:r>
            <a:r>
              <a:rPr lang="zh-CN" altLang="en-US" sz="1200" dirty="0">
                <a:latin typeface="微软雅黑" panose="020B0503020204020204" charset="-122"/>
                <a:ea typeface="微软雅黑" panose="020B0503020204020204" charset="-122"/>
                <a:cs typeface="微软雅黑" panose="020B0503020204020204" charset="-122"/>
                <a:sym typeface="+mn-ea"/>
              </a:rPr>
              <a:t>数量超过</a:t>
            </a:r>
            <a:r>
              <a:rPr lang="en-US" altLang="zh-CN" sz="1200" dirty="0">
                <a:latin typeface="微软雅黑" panose="020B0503020204020204" charset="-122"/>
                <a:ea typeface="微软雅黑" panose="020B0503020204020204" charset="-122"/>
                <a:cs typeface="微软雅黑" panose="020B0503020204020204" charset="-122"/>
                <a:sym typeface="+mn-ea"/>
              </a:rPr>
              <a:t>10</a:t>
            </a:r>
            <a:r>
              <a:rPr lang="zh-CN" altLang="en-US" sz="1200" dirty="0">
                <a:latin typeface="微软雅黑" panose="020B0503020204020204" charset="-122"/>
                <a:ea typeface="微软雅黑" panose="020B0503020204020204" charset="-122"/>
                <a:cs typeface="微软雅黑" panose="020B0503020204020204" charset="-122"/>
                <a:sym typeface="+mn-ea"/>
              </a:rPr>
              <a:t>，完成报备审批后，可开通定向流量</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⑤</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省</a:t>
            </a:r>
            <a:r>
              <a:rPr lang="en-US" altLang="zh-CN" sz="1200" dirty="0">
                <a:latin typeface="微软雅黑" panose="020B0503020204020204" charset="-122"/>
                <a:ea typeface="微软雅黑" panose="020B0503020204020204" charset="-122"/>
                <a:cs typeface="微软雅黑" panose="020B0503020204020204" charset="-122"/>
                <a:sym typeface="+mn-ea"/>
              </a:rPr>
              <a:t>BOSS</a:t>
            </a:r>
            <a:r>
              <a:rPr lang="zh-CN" altLang="en-US" sz="1200" dirty="0">
                <a:latin typeface="微软雅黑" panose="020B0503020204020204" charset="-122"/>
                <a:ea typeface="微软雅黑" panose="020B0503020204020204" charset="-122"/>
                <a:cs typeface="微软雅黑" panose="020B0503020204020204" charset="-122"/>
                <a:sym typeface="+mn-ea"/>
              </a:rPr>
              <a:t>开户数据新增</a:t>
            </a:r>
            <a:r>
              <a:rPr lang="zh-CN" altLang="en-US" sz="1200" b="1" dirty="0">
                <a:latin typeface="微软雅黑" panose="020B0503020204020204" charset="-122"/>
                <a:ea typeface="微软雅黑" panose="020B0503020204020204" charset="-122"/>
                <a:cs typeface="微软雅黑" panose="020B0503020204020204" charset="-122"/>
                <a:sym typeface="+mn-ea"/>
              </a:rPr>
              <a:t>定向流量报备</a:t>
            </a:r>
            <a:r>
              <a:rPr lang="en-US" altLang="zh-CN" sz="1200" b="1" dirty="0">
                <a:latin typeface="微软雅黑" panose="020B0503020204020204" charset="-122"/>
                <a:ea typeface="微软雅黑" panose="020B0503020204020204" charset="-122"/>
                <a:cs typeface="微软雅黑" panose="020B0503020204020204" charset="-122"/>
                <a:sym typeface="+mn-ea"/>
              </a:rPr>
              <a:t>ID</a:t>
            </a:r>
            <a:r>
              <a:rPr lang="zh-CN" altLang="en-US" sz="1200" b="1" dirty="0">
                <a:latin typeface="微软雅黑" panose="020B0503020204020204" charset="-122"/>
                <a:ea typeface="微软雅黑" panose="020B0503020204020204" charset="-122"/>
                <a:cs typeface="微软雅黑" panose="020B0503020204020204" charset="-122"/>
                <a:sym typeface="+mn-ea"/>
              </a:rPr>
              <a:t>字段</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⑥</a:t>
            </a:r>
            <a:r>
              <a:rPr lang="en-US" altLang="zh-CN" sz="1200" dirty="0">
                <a:latin typeface="微软雅黑" panose="020B0503020204020204" charset="-122"/>
                <a:ea typeface="微软雅黑" panose="020B0503020204020204" charset="-122"/>
                <a:cs typeface="微软雅黑" panose="020B0503020204020204" charset="-122"/>
                <a:sym typeface="+mn-ea"/>
              </a:rPr>
              <a:t> OneLink</a:t>
            </a:r>
            <a:r>
              <a:rPr lang="zh-CN" altLang="en-US" sz="1200" dirty="0">
                <a:latin typeface="微软雅黑" panose="020B0503020204020204" charset="-122"/>
                <a:ea typeface="微软雅黑" panose="020B0503020204020204" charset="-122"/>
                <a:cs typeface="微软雅黑" panose="020B0503020204020204" charset="-122"/>
                <a:sym typeface="+mn-ea"/>
              </a:rPr>
              <a:t>合规监测新增</a:t>
            </a:r>
            <a:r>
              <a:rPr lang="zh-CN" altLang="en-US" sz="1200" b="1" dirty="0">
                <a:latin typeface="微软雅黑" panose="020B0503020204020204" charset="-122"/>
                <a:ea typeface="微软雅黑" panose="020B0503020204020204" charset="-122"/>
                <a:cs typeface="微软雅黑" panose="020B0503020204020204" charset="-122"/>
                <a:sym typeface="+mn-ea"/>
              </a:rPr>
              <a:t>定向流量报备规则</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41" name="文本框 92"/>
          <p:cNvSpPr txBox="1"/>
          <p:nvPr/>
        </p:nvSpPr>
        <p:spPr bwMode="auto">
          <a:xfrm>
            <a:off x="362585" y="5117465"/>
            <a:ext cx="11396980" cy="1577340"/>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42" name="矩形 41"/>
          <p:cNvSpPr/>
          <p:nvPr>
            <p:custDataLst>
              <p:tags r:id="rId3"/>
            </p:custDataLst>
          </p:nvPr>
        </p:nvSpPr>
        <p:spPr>
          <a:xfrm>
            <a:off x="3245168" y="4953635"/>
            <a:ext cx="5908675"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定向流量白名单审批报备材料上报流程</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sp>
        <p:nvSpPr>
          <p:cNvPr id="43" name="文本框 42"/>
          <p:cNvSpPr txBox="1"/>
          <p:nvPr/>
        </p:nvSpPr>
        <p:spPr>
          <a:xfrm>
            <a:off x="443865" y="5189220"/>
            <a:ext cx="4758055" cy="1504950"/>
          </a:xfrm>
          <a:prstGeom prst="rect">
            <a:avLst/>
          </a:prstGeom>
          <a:noFill/>
        </p:spPr>
        <p:txBody>
          <a:bodyPr wrap="square" rtlCol="0">
            <a:noAutofit/>
          </a:bodyPr>
          <a:lstStyle/>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集客大新增</a:t>
            </a: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rPr>
              <a:t>定向流量白名单审批材料上报流程</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b="1" dirty="0">
                <a:latin typeface="微软雅黑" panose="020B0503020204020204" charset="-122"/>
                <a:ea typeface="微软雅黑" panose="020B0503020204020204" charset="-122"/>
                <a:cs typeface="微软雅黑" panose="020B0503020204020204" charset="-122"/>
              </a:rPr>
              <a:t> </a:t>
            </a:r>
            <a:r>
              <a:rPr lang="zh-CN" altLang="en-US" sz="1200" b="1" dirty="0">
                <a:latin typeface="微软雅黑" panose="020B0503020204020204" charset="-122"/>
                <a:ea typeface="微软雅黑" panose="020B0503020204020204" charset="-122"/>
                <a:cs typeface="微软雅黑" panose="020B0503020204020204" charset="-122"/>
              </a:rPr>
              <a:t>集客大厅负责</a:t>
            </a:r>
            <a:r>
              <a:rPr lang="zh-CN" altLang="en-US" sz="1200" dirty="0">
                <a:latin typeface="微软雅黑" panose="020B0503020204020204" charset="-122"/>
                <a:ea typeface="微软雅黑" panose="020B0503020204020204" charset="-122"/>
                <a:cs typeface="微软雅黑" panose="020B0503020204020204" charset="-122"/>
              </a:rPr>
              <a:t>数据组装（定向流量报备</a:t>
            </a:r>
            <a:r>
              <a:rPr lang="en-US" altLang="zh-CN" sz="1200" dirty="0">
                <a:latin typeface="微软雅黑" panose="020B0503020204020204" charset="-122"/>
                <a:ea typeface="微软雅黑" panose="020B0503020204020204" charset="-122"/>
                <a:cs typeface="微软雅黑" panose="020B0503020204020204" charset="-122"/>
              </a:rPr>
              <a:t>ID</a:t>
            </a:r>
            <a:r>
              <a:rPr lang="zh-CN" altLang="en-US" sz="1200" dirty="0">
                <a:latin typeface="微软雅黑" panose="020B0503020204020204" charset="-122"/>
                <a:ea typeface="微软雅黑" panose="020B0503020204020204" charset="-122"/>
                <a:cs typeface="微软雅黑" panose="020B0503020204020204" charset="-122"/>
              </a:rPr>
              <a:t>、审批时间、流量定向数量、流量定向访问列表、审批证明材料等字段），每日上传增量数据，每季度上传全量数量</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复用</a:t>
            </a:r>
            <a:r>
              <a:rPr lang="en-US" altLang="zh-CN" sz="1200" dirty="0">
                <a:latin typeface="微软雅黑" panose="020B0503020204020204" charset="-122"/>
                <a:ea typeface="微软雅黑" panose="020B0503020204020204" charset="-122"/>
                <a:cs typeface="微软雅黑" panose="020B0503020204020204" charset="-122"/>
                <a:sym typeface="+mn-ea"/>
              </a:rPr>
              <a:t>OneLink</a:t>
            </a:r>
            <a:r>
              <a:rPr lang="zh-CN" altLang="en-US" sz="1200" dirty="0">
                <a:latin typeface="微软雅黑" panose="020B0503020204020204" charset="-122"/>
                <a:ea typeface="微软雅黑" panose="020B0503020204020204" charset="-122"/>
                <a:cs typeface="微软雅黑" panose="020B0503020204020204" charset="-122"/>
                <a:sym typeface="+mn-ea"/>
              </a:rPr>
              <a:t>与工信部平台数据专线进行传输</a:t>
            </a: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endParaRPr lang="zh-CN" altLang="en-US" sz="1200" b="1"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grpSp>
        <p:nvGrpSpPr>
          <p:cNvPr id="58" name="组合 57"/>
          <p:cNvGrpSpPr/>
          <p:nvPr/>
        </p:nvGrpSpPr>
        <p:grpSpPr>
          <a:xfrm>
            <a:off x="6283325" y="5550535"/>
            <a:ext cx="4580890" cy="701040"/>
            <a:chOff x="9895" y="8741"/>
            <a:chExt cx="7214" cy="1104"/>
          </a:xfrm>
        </p:grpSpPr>
        <p:grpSp>
          <p:nvGrpSpPr>
            <p:cNvPr id="51" name="组合 50"/>
            <p:cNvGrpSpPr/>
            <p:nvPr/>
          </p:nvGrpSpPr>
          <p:grpSpPr>
            <a:xfrm>
              <a:off x="9895" y="8741"/>
              <a:ext cx="1754" cy="1104"/>
              <a:chOff x="9550" y="8741"/>
              <a:chExt cx="1754" cy="1104"/>
            </a:xfrm>
          </p:grpSpPr>
          <p:sp>
            <p:nvSpPr>
              <p:cNvPr id="44" name="矩形 43"/>
              <p:cNvSpPr/>
              <p:nvPr/>
            </p:nvSpPr>
            <p:spPr>
              <a:xfrm>
                <a:off x="9550" y="8741"/>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集客大厅</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45" name="矩形 44"/>
              <p:cNvSpPr/>
              <p:nvPr/>
            </p:nvSpPr>
            <p:spPr>
              <a:xfrm>
                <a:off x="9550" y="9319"/>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数据组装上报</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grpSp>
          <p:nvGrpSpPr>
            <p:cNvPr id="53" name="组合 52"/>
            <p:cNvGrpSpPr/>
            <p:nvPr/>
          </p:nvGrpSpPr>
          <p:grpSpPr>
            <a:xfrm>
              <a:off x="12625" y="8741"/>
              <a:ext cx="1754" cy="1104"/>
              <a:chOff x="12255" y="8741"/>
              <a:chExt cx="1754" cy="1104"/>
            </a:xfrm>
          </p:grpSpPr>
          <p:sp>
            <p:nvSpPr>
              <p:cNvPr id="47" name="矩形 46"/>
              <p:cNvSpPr/>
              <p:nvPr/>
            </p:nvSpPr>
            <p:spPr>
              <a:xfrm>
                <a:off x="12255" y="8741"/>
                <a:ext cx="1753" cy="574"/>
              </a:xfrm>
              <a:prstGeom prst="rect">
                <a:avLst/>
              </a:prstGeom>
              <a:solidFill>
                <a:schemeClr val="bg1">
                  <a:lumMod val="75000"/>
                </a:schemeClr>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charset="-122"/>
                    <a:ea typeface="微软雅黑" panose="020B0503020204020204" charset="-122"/>
                    <a:cs typeface="微软雅黑" panose="020B0503020204020204" charset="-122"/>
                  </a:rPr>
                  <a:t>OneLink</a:t>
                </a:r>
                <a:endParaRPr lang="en-US" altLang="zh-CN" sz="1000" b="1" dirty="0">
                  <a:latin typeface="微软雅黑" panose="020B0503020204020204" charset="-122"/>
                  <a:ea typeface="微软雅黑" panose="020B0503020204020204" charset="-122"/>
                  <a:cs typeface="微软雅黑" panose="020B0503020204020204" charset="-122"/>
                </a:endParaRPr>
              </a:p>
            </p:txBody>
          </p:sp>
          <p:sp>
            <p:nvSpPr>
              <p:cNvPr id="48" name="矩形 47"/>
              <p:cNvSpPr/>
              <p:nvPr/>
            </p:nvSpPr>
            <p:spPr>
              <a:xfrm>
                <a:off x="12255" y="9319"/>
                <a:ext cx="1754" cy="527"/>
              </a:xfrm>
              <a:prstGeom prst="rect">
                <a:avLst/>
              </a:prstGeom>
              <a:noFill/>
              <a:ln w="12700">
                <a:solidFill>
                  <a:schemeClr val="bg1">
                    <a:lumMod val="75000"/>
                  </a:schemeClr>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透传转发</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grpSp>
          <p:nvGrpSpPr>
            <p:cNvPr id="52" name="组合 51"/>
            <p:cNvGrpSpPr/>
            <p:nvPr/>
          </p:nvGrpSpPr>
          <p:grpSpPr>
            <a:xfrm>
              <a:off x="15355" y="8741"/>
              <a:ext cx="1754" cy="1104"/>
              <a:chOff x="15009" y="8745"/>
              <a:chExt cx="1754" cy="1104"/>
            </a:xfrm>
          </p:grpSpPr>
          <p:sp>
            <p:nvSpPr>
              <p:cNvPr id="49" name="矩形 48"/>
              <p:cNvSpPr/>
              <p:nvPr/>
            </p:nvSpPr>
            <p:spPr>
              <a:xfrm>
                <a:off x="15009" y="8745"/>
                <a:ext cx="1753" cy="574"/>
              </a:xfrm>
              <a:prstGeom prst="rect">
                <a:avLst/>
              </a:prstGeom>
              <a:solidFill>
                <a:srgbClr val="0070C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latin typeface="微软雅黑" panose="020B0503020204020204" charset="-122"/>
                    <a:ea typeface="微软雅黑" panose="020B0503020204020204" charset="-122"/>
                    <a:cs typeface="微软雅黑" panose="020B0503020204020204" charset="-122"/>
                  </a:rPr>
                  <a:t>工信部平台</a:t>
                </a:r>
                <a:endParaRPr lang="zh-CN" altLang="en-US" sz="1000" b="1" dirty="0">
                  <a:latin typeface="微软雅黑" panose="020B0503020204020204" charset="-122"/>
                  <a:ea typeface="微软雅黑" panose="020B0503020204020204" charset="-122"/>
                  <a:cs typeface="微软雅黑" panose="020B0503020204020204" charset="-122"/>
                </a:endParaRPr>
              </a:p>
            </p:txBody>
          </p:sp>
          <p:sp>
            <p:nvSpPr>
              <p:cNvPr id="50" name="矩形 49"/>
              <p:cNvSpPr/>
              <p:nvPr/>
            </p:nvSpPr>
            <p:spPr>
              <a:xfrm>
                <a:off x="15009" y="9323"/>
                <a:ext cx="1754" cy="527"/>
              </a:xfrm>
              <a:prstGeom prst="rect">
                <a:avLst/>
              </a:prstGeom>
              <a:noFill/>
              <a:ln w="12700">
                <a:solidFill>
                  <a:srgbClr val="0070C0"/>
                </a:solidFill>
              </a:ln>
              <a:extLst>
                <a:ext uri="{909E8E84-426E-40DD-AFC4-6F175D3DCCD1}">
                  <a14:hiddenFill xmlns:a14="http://schemas.microsoft.com/office/drawing/2010/main">
                    <a:solidFill>
                      <a:srgbClr val="0070C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latin typeface="微软雅黑" panose="020B0503020204020204" charset="-122"/>
                    <a:ea typeface="微软雅黑" panose="020B0503020204020204" charset="-122"/>
                    <a:cs typeface="微软雅黑" panose="020B0503020204020204" charset="-122"/>
                  </a:rPr>
                  <a:t>报备</a:t>
                </a:r>
                <a:endParaRPr lang="zh-CN" altLang="en-US" sz="1000" dirty="0">
                  <a:solidFill>
                    <a:schemeClr val="tx1"/>
                  </a:solidFill>
                  <a:latin typeface="微软雅黑" panose="020B0503020204020204" charset="-122"/>
                  <a:ea typeface="微软雅黑" panose="020B0503020204020204" charset="-122"/>
                  <a:cs typeface="微软雅黑" panose="020B0503020204020204" charset="-122"/>
                </a:endParaRPr>
              </a:p>
            </p:txBody>
          </p:sp>
        </p:grpSp>
        <p:cxnSp>
          <p:nvCxnSpPr>
            <p:cNvPr id="56" name="直接箭头连接符 55"/>
            <p:cNvCxnSpPr/>
            <p:nvPr/>
          </p:nvCxnSpPr>
          <p:spPr>
            <a:xfrm>
              <a:off x="11648" y="9028"/>
              <a:ext cx="977" cy="0"/>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p:nvPr/>
          </p:nvCxnSpPr>
          <p:spPr>
            <a:xfrm>
              <a:off x="14378" y="9028"/>
              <a:ext cx="970" cy="9"/>
            </a:xfrm>
            <a:prstGeom prst="straightConnector1">
              <a:avLst/>
            </a:prstGeom>
            <a:ln w="12700" cmpd="sng">
              <a:solidFill>
                <a:schemeClr val="accent1">
                  <a:shade val="50000"/>
                </a:schemeClr>
              </a:solidFill>
              <a:prstDash val="solid"/>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圆角 59"/>
          <p:cNvSpPr/>
          <p:nvPr/>
        </p:nvSpPr>
        <p:spPr>
          <a:xfrm>
            <a:off x="965162" y="3424929"/>
            <a:ext cx="1022368" cy="1131475"/>
          </a:xfrm>
          <a:prstGeom prst="roundRect">
            <a:avLst/>
          </a:prstGeom>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55" name="文本框 92"/>
          <p:cNvSpPr txBox="1"/>
          <p:nvPr/>
        </p:nvSpPr>
        <p:spPr bwMode="auto">
          <a:xfrm>
            <a:off x="6424863" y="1903845"/>
            <a:ext cx="5132204" cy="4656034"/>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39" name="矩形: 圆角 38"/>
          <p:cNvSpPr/>
          <p:nvPr/>
        </p:nvSpPr>
        <p:spPr>
          <a:xfrm>
            <a:off x="4160718" y="3441010"/>
            <a:ext cx="1463762" cy="1131475"/>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7" name="矩形: 圆角 36"/>
          <p:cNvSpPr/>
          <p:nvPr/>
        </p:nvSpPr>
        <p:spPr>
          <a:xfrm>
            <a:off x="2211938" y="3422650"/>
            <a:ext cx="1724724" cy="1131475"/>
          </a:xfrm>
          <a:prstGeom prst="roundRect">
            <a:avLst/>
          </a:prstGeom>
          <a:ln>
            <a:prstDash val="sysDot"/>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新增：无线上网认证服务</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sp>
        <p:nvSpPr>
          <p:cNvPr id="6" name="文本框 5"/>
          <p:cNvSpPr txBox="1"/>
          <p:nvPr>
            <p:custDataLst>
              <p:tags r:id="rId1"/>
            </p:custDataLst>
          </p:nvPr>
        </p:nvSpPr>
        <p:spPr>
          <a:xfrm>
            <a:off x="382270" y="815975"/>
            <a:ext cx="11174797" cy="700576"/>
          </a:xfrm>
          <a:prstGeom prst="rect">
            <a:avLst/>
          </a:prstGeom>
          <a:noFill/>
          <a:ln>
            <a:noFill/>
          </a:ln>
        </p:spPr>
        <p:txBody>
          <a:bodyPr wrap="square" rtlCol="0">
            <a:spAutoFit/>
          </a:bodyPr>
          <a:lstStyle>
            <a:defPPr>
              <a:defRPr lang="zh-CN"/>
            </a:defPPr>
            <a:lvl1pPr marL="179705" indent="-179705" fontAlgn="base">
              <a:lnSpc>
                <a:spcPct val="130000"/>
              </a:lnSpc>
              <a:spcBef>
                <a:spcPct val="0"/>
              </a:spcBef>
              <a:spcAft>
                <a:spcPts val="600"/>
              </a:spcAft>
              <a:buFont typeface="Arial" panose="020B0604020202020204" pitchFamily="34" charset="0"/>
              <a:buChar char="•"/>
              <a:defRPr sz="1400" b="1" kern="0">
                <a:solidFill>
                  <a:srgbClr val="0070C0"/>
                </a:solidFill>
                <a:latin typeface="微软雅黑" panose="020B0503020204020204" charset="-122"/>
                <a:ea typeface="微软雅黑" panose="020B0503020204020204" charset="-122"/>
              </a:defRPr>
            </a:lvl1pPr>
          </a:lstStyle>
          <a:p>
            <a:pPr>
              <a:lnSpc>
                <a:spcPct val="150000"/>
              </a:lnSpc>
              <a:spcAft>
                <a:spcPts val="0"/>
              </a:spcAft>
              <a:buFont typeface="Wingdings" panose="05000000000000000000" charset="0"/>
              <a:buChar char="n"/>
            </a:pPr>
            <a:r>
              <a:rPr lang="zh-CN" altLang="en-US" dirty="0">
                <a:solidFill>
                  <a:srgbClr val="2E91F7"/>
                </a:solidFill>
                <a:sym typeface="微软雅黑" panose="020B0503020204020204" charset="-122"/>
              </a:rPr>
              <a:t>对用于无线上网类服务高风险应用场景的物联网卡，鼓励电信企业向购卡用户提供无线上网认证服务提升物联网卡安全管理能力。需建设上网认证管理平台，并提供认证插件，构建上网认证服务能力。</a:t>
            </a:r>
            <a:endParaRPr lang="zh-CN" altLang="en-US" dirty="0">
              <a:solidFill>
                <a:srgbClr val="2E91F7"/>
              </a:solidFill>
              <a:sym typeface="微软雅黑" panose="020B0503020204020204" charset="-122"/>
            </a:endParaRPr>
          </a:p>
        </p:txBody>
      </p:sp>
      <p:sp>
        <p:nvSpPr>
          <p:cNvPr id="8" name="object 57"/>
          <p:cNvSpPr/>
          <p:nvPr>
            <p:custDataLst>
              <p:tags r:id="rId2"/>
            </p:custDataLst>
          </p:nvPr>
        </p:nvSpPr>
        <p:spPr>
          <a:xfrm>
            <a:off x="3340909" y="3634227"/>
            <a:ext cx="566079" cy="588375"/>
          </a:xfrm>
          <a:custGeom>
            <a:avLst/>
            <a:gdLst/>
            <a:ahLst/>
            <a:cxnLst/>
            <a:rect l="l" t="t" r="r" b="b"/>
            <a:pathLst>
              <a:path w="4163695" h="1270000">
                <a:moveTo>
                  <a:pt x="0" y="0"/>
                </a:moveTo>
                <a:lnTo>
                  <a:pt x="4163567" y="0"/>
                </a:lnTo>
                <a:lnTo>
                  <a:pt x="4163567" y="1269491"/>
                </a:lnTo>
                <a:lnTo>
                  <a:pt x="0" y="1269491"/>
                </a:lnTo>
                <a:lnTo>
                  <a:pt x="0" y="0"/>
                </a:lnTo>
                <a:close/>
              </a:path>
            </a:pathLst>
          </a:custGeom>
          <a:solidFill>
            <a:srgbClr val="FAE4D5"/>
          </a:solidFill>
          <a:ln>
            <a:noFill/>
          </a:ln>
        </p:spPr>
        <p:txBody>
          <a:bodyPr wrap="square" lIns="0" tIns="0" rIns="0" bIns="0" rtlCol="0"/>
          <a:lstStyle/>
          <a:p>
            <a:endParaRPr sz="1600">
              <a:latin typeface="微软雅黑" panose="020B0503020204020204" charset="-122"/>
              <a:ea typeface="微软雅黑" panose="020B0503020204020204" charset="-122"/>
              <a:cs typeface="+mn-ea"/>
              <a:sym typeface="+mn-lt"/>
            </a:endParaRPr>
          </a:p>
        </p:txBody>
      </p:sp>
      <p:pic>
        <p:nvPicPr>
          <p:cNvPr id="11" name="图片 10"/>
          <p:cNvPicPr>
            <a:picLocks noChangeAspect="1"/>
          </p:cNvPicPr>
          <p:nvPr>
            <p:custDataLst>
              <p:tags r:id="rId3"/>
            </p:custDataLst>
          </p:nvPr>
        </p:nvPicPr>
        <p:blipFill>
          <a:blip r:embed="rId4" cstate="hqprint"/>
          <a:stretch>
            <a:fillRect/>
          </a:stretch>
        </p:blipFill>
        <p:spPr>
          <a:xfrm>
            <a:off x="2160171" y="3751561"/>
            <a:ext cx="959485" cy="495935"/>
          </a:xfrm>
          <a:prstGeom prst="rect">
            <a:avLst/>
          </a:prstGeom>
        </p:spPr>
      </p:pic>
      <p:sp>
        <p:nvSpPr>
          <p:cNvPr id="12" name="文本框 69"/>
          <p:cNvSpPr txBox="1"/>
          <p:nvPr>
            <p:custDataLst>
              <p:tags r:id="rId5"/>
            </p:custDataLst>
          </p:nvPr>
        </p:nvSpPr>
        <p:spPr>
          <a:xfrm>
            <a:off x="2243705" y="4233936"/>
            <a:ext cx="1724724" cy="295978"/>
          </a:xfrm>
          <a:prstGeom prst="rect">
            <a:avLst/>
          </a:prstGeom>
          <a:noFill/>
        </p:spPr>
        <p:txBody>
          <a:bodyPr wrap="square">
            <a:spAutoFit/>
          </a:bodyPr>
          <a:lstStyle/>
          <a:p>
            <a:pPr lvl="0" algn="ctr">
              <a:lnSpc>
                <a:spcPct val="150000"/>
              </a:lnSpc>
              <a:spcBef>
                <a:spcPts val="0"/>
              </a:spcBef>
              <a:spcAft>
                <a:spcPts val="0"/>
              </a:spcAft>
              <a:buClrTx/>
              <a:buSzTx/>
              <a:buFontTx/>
              <a:defRPr/>
            </a:pPr>
            <a:r>
              <a:rPr lang="zh-CN" altLang="en-US" sz="1000" b="1" kern="100" dirty="0">
                <a:solidFill>
                  <a:schemeClr val="accent3">
                    <a:lumMod val="75000"/>
                  </a:schemeClr>
                </a:solidFill>
                <a:latin typeface="微软雅黑" panose="020B0503020204020204" charset="-122"/>
                <a:ea typeface="微软雅黑" panose="020B0503020204020204" charset="-122"/>
                <a:cs typeface="Times New Roman" panose="02020603050405020304" pitchFamily="18" charset="0"/>
                <a:sym typeface="+mn-ea"/>
              </a:rPr>
              <a:t>要求具备认证能力</a:t>
            </a:r>
            <a:endPar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13" name="文本框 69"/>
          <p:cNvSpPr txBox="1"/>
          <p:nvPr>
            <p:custDataLst>
              <p:tags r:id="rId6"/>
            </p:custDataLst>
          </p:nvPr>
        </p:nvSpPr>
        <p:spPr>
          <a:xfrm>
            <a:off x="4038876" y="3143599"/>
            <a:ext cx="1676400" cy="336695"/>
          </a:xfrm>
          <a:prstGeom prst="rect">
            <a:avLst/>
          </a:prstGeom>
          <a:noFill/>
        </p:spPr>
        <p:txBody>
          <a:bodyPr wrap="square">
            <a:spAutoFit/>
          </a:bodyPr>
          <a:lstStyle/>
          <a:p>
            <a:pPr lvl="0" algn="ctr">
              <a:lnSpc>
                <a:spcPct val="150000"/>
              </a:lnSpc>
              <a:spcBef>
                <a:spcPts val="0"/>
              </a:spcBef>
              <a:spcAft>
                <a:spcPts val="0"/>
              </a:spcAft>
              <a:buClrTx/>
              <a:buSzTx/>
              <a:buFontTx/>
              <a:defRPr/>
            </a:pPr>
            <a:r>
              <a:rPr lang="zh-CN" altLang="en-US" sz="12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上网认证管理平台</a:t>
            </a:r>
            <a:endParaRPr lang="zh-CN" altLang="en-US" sz="12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16" name="圆角矩形 7"/>
          <p:cNvSpPr/>
          <p:nvPr>
            <p:custDataLst>
              <p:tags r:id="rId7"/>
            </p:custDataLst>
          </p:nvPr>
        </p:nvSpPr>
        <p:spPr>
          <a:xfrm>
            <a:off x="4277319" y="3936852"/>
            <a:ext cx="1199515" cy="173730"/>
          </a:xfrm>
          <a:prstGeom prst="roundRect">
            <a:avLst/>
          </a:prstGeom>
          <a:solidFill>
            <a:schemeClr val="accent5">
              <a:lumMod val="20000"/>
              <a:lumOff val="80000"/>
            </a:schemeClr>
          </a:solidFill>
          <a:ln w="12700">
            <a:solidFill>
              <a:schemeClr val="accent1"/>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r>
              <a:rPr lang="zh-CN" altLang="en-US" sz="1100" b="1" dirty="0">
                <a:solidFill>
                  <a:schemeClr val="tx1"/>
                </a:solidFill>
                <a:latin typeface="微软雅黑" panose="020B0503020204020204" charset="-122"/>
                <a:ea typeface="微软雅黑" panose="020B0503020204020204" charset="-122"/>
              </a:rPr>
              <a:t>认证服务</a:t>
            </a:r>
            <a:endParaRPr lang="zh-CN" altLang="en-US" sz="1100" b="1" dirty="0">
              <a:solidFill>
                <a:schemeClr val="tx1"/>
              </a:solidFill>
              <a:latin typeface="微软雅黑" panose="020B0503020204020204" charset="-122"/>
              <a:ea typeface="微软雅黑" panose="020B0503020204020204" charset="-122"/>
            </a:endParaRPr>
          </a:p>
        </p:txBody>
      </p:sp>
      <p:sp>
        <p:nvSpPr>
          <p:cNvPr id="17" name="圆角矩形 7"/>
          <p:cNvSpPr/>
          <p:nvPr>
            <p:custDataLst>
              <p:tags r:id="rId8"/>
            </p:custDataLst>
          </p:nvPr>
        </p:nvSpPr>
        <p:spPr>
          <a:xfrm>
            <a:off x="4277320" y="4222602"/>
            <a:ext cx="1199515" cy="173730"/>
          </a:xfrm>
          <a:prstGeom prst="roundRect">
            <a:avLst/>
          </a:prstGeom>
          <a:solidFill>
            <a:schemeClr val="accent5">
              <a:lumMod val="20000"/>
              <a:lumOff val="80000"/>
            </a:schemeClr>
          </a:solidFill>
          <a:ln w="12700">
            <a:solidFill>
              <a:schemeClr val="accent1"/>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r>
              <a:rPr lang="zh-CN" altLang="en-US" sz="1100" b="1" dirty="0">
                <a:solidFill>
                  <a:schemeClr val="tx1"/>
                </a:solidFill>
                <a:latin typeface="微软雅黑" panose="020B0503020204020204" charset="-122"/>
                <a:ea typeface="微软雅黑" panose="020B0503020204020204" charset="-122"/>
              </a:rPr>
              <a:t>记录留存</a:t>
            </a:r>
            <a:endParaRPr lang="zh-CN" altLang="en-US" sz="1100" b="1" dirty="0">
              <a:solidFill>
                <a:schemeClr val="tx1"/>
              </a:solidFill>
              <a:latin typeface="微软雅黑" panose="020B0503020204020204" charset="-122"/>
              <a:ea typeface="微软雅黑" panose="020B0503020204020204" charset="-122"/>
            </a:endParaRPr>
          </a:p>
        </p:txBody>
      </p:sp>
      <p:sp>
        <p:nvSpPr>
          <p:cNvPr id="18" name="文本框 69"/>
          <p:cNvSpPr txBox="1"/>
          <p:nvPr>
            <p:custDataLst>
              <p:tags r:id="rId9"/>
            </p:custDataLst>
          </p:nvPr>
        </p:nvSpPr>
        <p:spPr>
          <a:xfrm>
            <a:off x="2162842" y="3127159"/>
            <a:ext cx="1838960" cy="336695"/>
          </a:xfrm>
          <a:prstGeom prst="rect">
            <a:avLst/>
          </a:prstGeom>
          <a:noFill/>
        </p:spPr>
        <p:txBody>
          <a:bodyPr wrap="square">
            <a:spAutoFit/>
          </a:bodyPr>
          <a:lstStyle/>
          <a:p>
            <a:pPr lvl="0" algn="ctr">
              <a:lnSpc>
                <a:spcPct val="150000"/>
              </a:lnSpc>
              <a:spcBef>
                <a:spcPts val="0"/>
              </a:spcBef>
              <a:spcAft>
                <a:spcPts val="0"/>
              </a:spcAft>
              <a:buClrTx/>
              <a:buSzTx/>
              <a:buFontTx/>
              <a:defRPr/>
            </a:pPr>
            <a:r>
              <a:rPr lang="zh-CN" altLang="en-US" sz="1200" b="1" kern="100" dirty="0">
                <a:solidFill>
                  <a:schemeClr val="accent3">
                    <a:lumMod val="75000"/>
                  </a:schemeClr>
                </a:solidFill>
                <a:latin typeface="微软雅黑" panose="020B0503020204020204" charset="-122"/>
                <a:ea typeface="微软雅黑" panose="020B0503020204020204" charset="-122"/>
                <a:cs typeface="Times New Roman" panose="02020603050405020304" pitchFamily="18" charset="0"/>
                <a:sym typeface="+mn-ea"/>
              </a:rPr>
              <a:t>无线上网</a:t>
            </a:r>
            <a:r>
              <a:rPr lang="zh-CN" altLang="en-US" sz="12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设备</a:t>
            </a:r>
            <a:endParaRPr lang="zh-CN" altLang="en-US" sz="12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21" name="圆角矩形 7"/>
          <p:cNvSpPr/>
          <p:nvPr>
            <p:custDataLst>
              <p:tags r:id="rId10"/>
            </p:custDataLst>
          </p:nvPr>
        </p:nvSpPr>
        <p:spPr>
          <a:xfrm>
            <a:off x="4277319" y="3626040"/>
            <a:ext cx="1199515" cy="173730"/>
          </a:xfrm>
          <a:prstGeom prst="roundRect">
            <a:avLst/>
          </a:prstGeom>
          <a:solidFill>
            <a:schemeClr val="accent5">
              <a:lumMod val="20000"/>
              <a:lumOff val="80000"/>
            </a:schemeClr>
          </a:solidFill>
          <a:ln w="12700">
            <a:solidFill>
              <a:schemeClr val="accent1"/>
            </a:solid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r>
              <a:rPr lang="zh-CN" altLang="en-US" sz="1100" b="1" dirty="0">
                <a:solidFill>
                  <a:schemeClr val="tx1"/>
                </a:solidFill>
                <a:latin typeface="微软雅黑" panose="020B0503020204020204" charset="-122"/>
                <a:ea typeface="微软雅黑" panose="020B0503020204020204" charset="-122"/>
              </a:rPr>
              <a:t>接入管理</a:t>
            </a:r>
            <a:endParaRPr lang="zh-CN" altLang="en-US" sz="1100" b="1" dirty="0">
              <a:solidFill>
                <a:schemeClr val="tx1"/>
              </a:solidFill>
              <a:latin typeface="微软雅黑" panose="020B0503020204020204" charset="-122"/>
              <a:ea typeface="微软雅黑" panose="020B0503020204020204" charset="-122"/>
            </a:endParaRPr>
          </a:p>
        </p:txBody>
      </p:sp>
      <p:pic>
        <p:nvPicPr>
          <p:cNvPr id="23" name="图片 22"/>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387372" y="3712905"/>
            <a:ext cx="482094" cy="482094"/>
          </a:xfrm>
          <a:prstGeom prst="rect">
            <a:avLst/>
          </a:prstGeom>
        </p:spPr>
      </p:pic>
      <p:sp>
        <p:nvSpPr>
          <p:cNvPr id="24" name="十字形 23"/>
          <p:cNvSpPr/>
          <p:nvPr/>
        </p:nvSpPr>
        <p:spPr>
          <a:xfrm>
            <a:off x="3119656" y="3841947"/>
            <a:ext cx="192792" cy="198357"/>
          </a:xfrm>
          <a:prstGeom prst="plus">
            <a:avLst>
              <a:gd name="adj" fmla="val 374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左右 24"/>
          <p:cNvSpPr/>
          <p:nvPr/>
        </p:nvSpPr>
        <p:spPr>
          <a:xfrm>
            <a:off x="3906988" y="3971111"/>
            <a:ext cx="341367" cy="101417"/>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69"/>
          <p:cNvSpPr txBox="1"/>
          <p:nvPr>
            <p:custDataLst>
              <p:tags r:id="rId12"/>
            </p:custDataLst>
          </p:nvPr>
        </p:nvSpPr>
        <p:spPr>
          <a:xfrm>
            <a:off x="3815952" y="3714142"/>
            <a:ext cx="465873" cy="295978"/>
          </a:xfrm>
          <a:prstGeom prst="rect">
            <a:avLst/>
          </a:prstGeom>
          <a:noFill/>
        </p:spPr>
        <p:txBody>
          <a:bodyPr wrap="square">
            <a:spAutoFit/>
          </a:bodyPr>
          <a:lstStyle/>
          <a:p>
            <a:pPr lvl="0" algn="ctr">
              <a:lnSpc>
                <a:spcPct val="150000"/>
              </a:lnSpc>
              <a:spcBef>
                <a:spcPts val="0"/>
              </a:spcBef>
              <a:spcAft>
                <a:spcPts val="0"/>
              </a:spcAft>
              <a:buClrTx/>
              <a:buSzTx/>
              <a:buFontTx/>
              <a:defRPr/>
            </a:pPr>
            <a:r>
              <a:rPr lang="en-US" altLang="zh-CN" sz="1000" b="1" kern="100" dirty="0">
                <a:solidFill>
                  <a:schemeClr val="accent3">
                    <a:lumMod val="75000"/>
                  </a:schemeClr>
                </a:solidFill>
                <a:latin typeface="微软雅黑" panose="020B0503020204020204" charset="-122"/>
                <a:ea typeface="微软雅黑" panose="020B0503020204020204" charset="-122"/>
                <a:cs typeface="Times New Roman" panose="02020603050405020304" pitchFamily="18" charset="0"/>
                <a:sym typeface="+mn-ea"/>
              </a:rPr>
              <a:t>API</a:t>
            </a:r>
            <a:endPar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43" name="矩形 42"/>
          <p:cNvSpPr/>
          <p:nvPr>
            <p:custDataLst>
              <p:tags r:id="rId13"/>
            </p:custDataLst>
          </p:nvPr>
        </p:nvSpPr>
        <p:spPr>
          <a:xfrm>
            <a:off x="7740645" y="1692106"/>
            <a:ext cx="2660751" cy="423476"/>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上网认证流程</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sp>
        <p:nvSpPr>
          <p:cNvPr id="44" name="文本框 43"/>
          <p:cNvSpPr txBox="1"/>
          <p:nvPr/>
        </p:nvSpPr>
        <p:spPr>
          <a:xfrm>
            <a:off x="839644" y="2205739"/>
            <a:ext cx="5432425" cy="918388"/>
          </a:xfrm>
          <a:prstGeom prst="rect">
            <a:avLst/>
          </a:prstGeom>
        </p:spPr>
        <p:txBody>
          <a:bodyPr wrap="square">
            <a:noAutofit/>
          </a:bodyPr>
          <a:lstStyle/>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无线上网设备管理要求</a:t>
            </a:r>
            <a:endParaRPr lang="zh-CN" altLang="en-US" sz="12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200" dirty="0">
                <a:latin typeface="微软雅黑" panose="020B0503020204020204" charset="-122"/>
                <a:ea typeface="微软雅黑" panose="020B0503020204020204" charset="-122"/>
                <a:cs typeface="微软雅黑" panose="020B0503020204020204" charset="-122"/>
                <a:sym typeface="+mn-ea"/>
              </a:rPr>
              <a:t>在合同协议中要无线上网类设备需进行上网认证，</a:t>
            </a:r>
            <a:r>
              <a:rPr lang="zh-CN" altLang="en-US" sz="1200" kern="100" dirty="0">
                <a:effectLst/>
                <a:latin typeface="Times New Roman" panose="02020603050405020304" pitchFamily="18" charset="0"/>
                <a:ea typeface="仿宋" panose="02010609060101010101" charset="-122"/>
                <a:cs typeface="仿宋" panose="02010609060101010101" charset="-122"/>
              </a:rPr>
              <a:t>需添加</a:t>
            </a:r>
            <a:r>
              <a:rPr lang="zh-CN" altLang="zh-CN" sz="1200" kern="100" dirty="0">
                <a:effectLst/>
                <a:latin typeface="Times New Roman" panose="02020603050405020304" pitchFamily="18" charset="0"/>
                <a:ea typeface="仿宋" panose="02010609060101010101" charset="-122"/>
                <a:cs typeface="仿宋" panose="02010609060101010101" charset="-122"/>
              </a:rPr>
              <a:t>上网认证</a:t>
            </a:r>
            <a:r>
              <a:rPr lang="en-US" altLang="zh-CN" sz="1200" kern="100" dirty="0">
                <a:effectLst/>
                <a:latin typeface="Times New Roman" panose="02020603050405020304" pitchFamily="18" charset="0"/>
                <a:ea typeface="仿宋" panose="02010609060101010101" charset="-122"/>
                <a:cs typeface="仿宋" panose="02010609060101010101" charset="-122"/>
              </a:rPr>
              <a:t>SDK</a:t>
            </a:r>
            <a:r>
              <a:rPr lang="zh-CN" altLang="zh-CN" sz="1200" kern="100" dirty="0">
                <a:effectLst/>
                <a:latin typeface="Times New Roman" panose="02020603050405020304" pitchFamily="18" charset="0"/>
                <a:ea typeface="仿宋" panose="02010609060101010101" charset="-122"/>
                <a:cs typeface="仿宋" panose="02010609060101010101" charset="-122"/>
              </a:rPr>
              <a:t>，拦截接入终端进行上网认证</a:t>
            </a:r>
            <a:r>
              <a:rPr lang="zh-CN" altLang="en-US" sz="1200" kern="100" dirty="0">
                <a:effectLst/>
                <a:latin typeface="Times New Roman" panose="02020603050405020304" pitchFamily="18" charset="0"/>
                <a:ea typeface="仿宋" panose="02010609060101010101" charset="-122"/>
                <a:cs typeface="仿宋" panose="02010609060101010101" charset="-122"/>
              </a:rPr>
              <a:t>，并上报认证记录。</a:t>
            </a:r>
            <a:endParaRPr lang="zh-CN" altLang="zh-CN" sz="1100" kern="100" dirty="0">
              <a:effectLst/>
              <a:latin typeface="Calibri" panose="020F0502020204030204" pitchFamily="34" charset="0"/>
              <a:ea typeface="华文仿宋" panose="02010600040101010101" pitchFamily="2" charset="-122"/>
              <a:cs typeface="Times New Roman" panose="02020603050405020304" pitchFamily="18" charset="0"/>
            </a:endParaRPr>
          </a:p>
          <a:p>
            <a:pPr indent="0">
              <a:lnSpc>
                <a:spcPct val="150000"/>
              </a:lnSpc>
              <a:buFont typeface="Arial" panose="020B0604020202020204" pitchFamily="34" charset="0"/>
              <a:buNone/>
            </a:pPr>
            <a:endParaRPr lang="zh-CN" altLang="en-US" sz="1200" dirty="0">
              <a:latin typeface="Arial" panose="020B0604020202020204" pitchFamily="34" charset="0"/>
              <a:ea typeface="微软雅黑" panose="020B0503020204020204" charset="-122"/>
            </a:endParaRPr>
          </a:p>
        </p:txBody>
      </p:sp>
      <p:sp>
        <p:nvSpPr>
          <p:cNvPr id="45" name="矩形 44"/>
          <p:cNvSpPr/>
          <p:nvPr/>
        </p:nvSpPr>
        <p:spPr>
          <a:xfrm>
            <a:off x="1826652" y="4769966"/>
            <a:ext cx="360000" cy="108000"/>
          </a:xfrm>
          <a:prstGeom prst="rect">
            <a:avLst/>
          </a:prstGeom>
          <a:solidFill>
            <a:srgbClr val="FAE4D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6" name="矩形 45"/>
          <p:cNvSpPr/>
          <p:nvPr/>
        </p:nvSpPr>
        <p:spPr>
          <a:xfrm>
            <a:off x="3917319" y="4765573"/>
            <a:ext cx="360000" cy="108000"/>
          </a:xfrm>
          <a:prstGeom prst="rect">
            <a:avLst/>
          </a:prstGeom>
          <a:solidFill>
            <a:srgbClr val="C6D9F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文本框 69"/>
          <p:cNvSpPr txBox="1"/>
          <p:nvPr>
            <p:custDataLst>
              <p:tags r:id="rId14"/>
            </p:custDataLst>
          </p:nvPr>
        </p:nvSpPr>
        <p:spPr>
          <a:xfrm>
            <a:off x="2188967" y="4652570"/>
            <a:ext cx="1890422" cy="295978"/>
          </a:xfrm>
          <a:prstGeom prst="rect">
            <a:avLst/>
          </a:prstGeom>
          <a:noFill/>
        </p:spPr>
        <p:txBody>
          <a:bodyPr wrap="square">
            <a:spAutoFit/>
          </a:bodyPr>
          <a:lstStyle/>
          <a:p>
            <a:pPr lvl="0">
              <a:lnSpc>
                <a:spcPct val="150000"/>
              </a:lnSpc>
              <a:spcBef>
                <a:spcPts val="0"/>
              </a:spcBef>
              <a:spcAft>
                <a:spcPts val="0"/>
              </a:spcAft>
              <a:buClrTx/>
              <a:buSzTx/>
              <a:buFontTx/>
              <a:defRPr/>
            </a:pPr>
            <a:r>
              <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设备厂商建设</a:t>
            </a:r>
            <a:r>
              <a:rPr lang="en-US" altLang="zh-CN"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a:t>
            </a:r>
            <a:r>
              <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运营商提供</a:t>
            </a:r>
            <a:endPar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49" name="文本框 69"/>
          <p:cNvSpPr txBox="1"/>
          <p:nvPr>
            <p:custDataLst>
              <p:tags r:id="rId15"/>
            </p:custDataLst>
          </p:nvPr>
        </p:nvSpPr>
        <p:spPr>
          <a:xfrm>
            <a:off x="4277319" y="4647309"/>
            <a:ext cx="957679" cy="295978"/>
          </a:xfrm>
          <a:prstGeom prst="rect">
            <a:avLst/>
          </a:prstGeom>
          <a:noFill/>
        </p:spPr>
        <p:txBody>
          <a:bodyPr wrap="square">
            <a:spAutoFit/>
          </a:bodyPr>
          <a:lstStyle/>
          <a:p>
            <a:pPr lvl="0">
              <a:lnSpc>
                <a:spcPct val="150000"/>
              </a:lnSpc>
              <a:spcBef>
                <a:spcPts val="0"/>
              </a:spcBef>
              <a:spcAft>
                <a:spcPts val="0"/>
              </a:spcAft>
              <a:buClrTx/>
              <a:buSzTx/>
              <a:buFontTx/>
              <a:defRPr/>
            </a:pPr>
            <a:r>
              <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rPr>
              <a:t>运营商提供</a:t>
            </a:r>
            <a:endParaRPr lang="zh-CN" altLang="en-US" sz="10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52" name="文本框 51"/>
          <p:cNvSpPr txBox="1"/>
          <p:nvPr/>
        </p:nvSpPr>
        <p:spPr>
          <a:xfrm>
            <a:off x="753427" y="4984260"/>
            <a:ext cx="5432425" cy="1450888"/>
          </a:xfrm>
          <a:prstGeom prst="rect">
            <a:avLst/>
          </a:prstGeom>
        </p:spPr>
        <p:txBody>
          <a:bodyPr wrap="square">
            <a:noAutofit/>
          </a:bodyPr>
          <a:lstStyle/>
          <a:p>
            <a:pPr indent="0">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分工说明</a:t>
            </a:r>
            <a:endParaRPr lang="zh-CN" altLang="en-US" sz="12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200" kern="100" dirty="0">
                <a:effectLst/>
                <a:latin typeface="Times New Roman" panose="02020603050405020304" pitchFamily="18" charset="0"/>
                <a:ea typeface="仿宋" panose="02010609060101010101" charset="-122"/>
                <a:cs typeface="仿宋" panose="02010609060101010101" charset="-122"/>
              </a:rPr>
              <a:t>上网认证管理平台：由</a:t>
            </a:r>
            <a:r>
              <a:rPr lang="en-US" altLang="zh-CN" sz="1200" dirty="0" err="1">
                <a:latin typeface="微软雅黑" panose="020B0503020204020204" charset="-122"/>
                <a:ea typeface="微软雅黑" panose="020B0503020204020204" charset="-122"/>
                <a:cs typeface="微软雅黑" panose="020B0503020204020204" charset="-122"/>
                <a:sym typeface="+mn-ea"/>
              </a:rPr>
              <a:t>OneLink</a:t>
            </a:r>
            <a:r>
              <a:rPr lang="zh-CN" altLang="en-US" sz="1200" dirty="0">
                <a:latin typeface="微软雅黑" panose="020B0503020204020204" charset="-122"/>
                <a:ea typeface="微软雅黑" panose="020B0503020204020204" charset="-122"/>
                <a:cs typeface="微软雅黑" panose="020B0503020204020204" charset="-122"/>
                <a:sym typeface="+mn-ea"/>
              </a:rPr>
              <a:t>按信通院行标建设，具备接入管理、认证服务、记录留存等能力。</a:t>
            </a:r>
            <a:endParaRPr lang="en-US" altLang="zh-CN" sz="1200" kern="100" dirty="0">
              <a:effectLst/>
              <a:latin typeface="Times New Roman" panose="02020603050405020304" pitchFamily="18" charset="0"/>
              <a:ea typeface="仿宋" panose="02010609060101010101" charset="-122"/>
              <a:cs typeface="仿宋" panose="02010609060101010101" charset="-122"/>
            </a:endParaRPr>
          </a:p>
          <a:p>
            <a:pPr indent="0">
              <a:lnSpc>
                <a:spcPct val="150000"/>
              </a:lnSpc>
              <a:buFont typeface="Arial" panose="020B0604020202020204" pitchFamily="34" charset="0"/>
              <a:buNone/>
            </a:pPr>
            <a:r>
              <a:rPr lang="zh-CN" altLang="zh-CN" sz="1200" kern="100" dirty="0">
                <a:effectLst/>
                <a:latin typeface="Times New Roman" panose="02020603050405020304" pitchFamily="18" charset="0"/>
                <a:ea typeface="仿宋" panose="02010609060101010101" charset="-122"/>
                <a:cs typeface="仿宋" panose="02010609060101010101" charset="-122"/>
              </a:rPr>
              <a:t>认证</a:t>
            </a:r>
            <a:r>
              <a:rPr lang="en-US" altLang="zh-CN" sz="1200" kern="100" dirty="0">
                <a:effectLst/>
                <a:latin typeface="Times New Roman" panose="02020603050405020304" pitchFamily="18" charset="0"/>
                <a:ea typeface="仿宋" panose="02010609060101010101" charset="-122"/>
                <a:cs typeface="仿宋" panose="02010609060101010101" charset="-122"/>
              </a:rPr>
              <a:t>SDK</a:t>
            </a:r>
            <a:r>
              <a:rPr lang="zh-CN" altLang="en-US" sz="1200" kern="100" dirty="0">
                <a:effectLst/>
                <a:latin typeface="Times New Roman" panose="02020603050405020304" pitchFamily="18" charset="0"/>
                <a:ea typeface="仿宋" panose="02010609060101010101" charset="-122"/>
                <a:cs typeface="仿宋" panose="02010609060101010101" charset="-122"/>
              </a:rPr>
              <a:t>：</a:t>
            </a:r>
            <a:r>
              <a:rPr lang="zh-CN" altLang="en-US" sz="1200" dirty="0">
                <a:latin typeface="微软雅黑" panose="020B0503020204020204" charset="-122"/>
                <a:ea typeface="微软雅黑" panose="020B0503020204020204" charset="-122"/>
                <a:cs typeface="微软雅黑" panose="020B0503020204020204" charset="-122"/>
                <a:sym typeface="+mn-ea"/>
              </a:rPr>
              <a:t>可使用</a:t>
            </a:r>
            <a:r>
              <a:rPr lang="en-US" altLang="zh-CN" sz="1200" dirty="0" err="1">
                <a:latin typeface="微软雅黑" panose="020B0503020204020204" charset="-122"/>
                <a:ea typeface="微软雅黑" panose="020B0503020204020204" charset="-122"/>
                <a:cs typeface="微软雅黑" panose="020B0503020204020204" charset="-122"/>
                <a:sym typeface="+mn-ea"/>
              </a:rPr>
              <a:t>OneLink</a:t>
            </a:r>
            <a:r>
              <a:rPr lang="zh-CN" altLang="en-US" sz="1200" dirty="0">
                <a:latin typeface="微软雅黑" panose="020B0503020204020204" charset="-122"/>
                <a:ea typeface="微软雅黑" panose="020B0503020204020204" charset="-122"/>
                <a:cs typeface="微软雅黑" panose="020B0503020204020204" charset="-122"/>
                <a:sym typeface="+mn-ea"/>
              </a:rPr>
              <a:t>官方</a:t>
            </a:r>
            <a:r>
              <a:rPr lang="en-US" altLang="zh-CN" sz="1200" dirty="0">
                <a:latin typeface="微软雅黑" panose="020B0503020204020204" charset="-122"/>
                <a:ea typeface="微软雅黑" panose="020B0503020204020204" charset="-122"/>
                <a:cs typeface="微软雅黑" panose="020B0503020204020204" charset="-122"/>
                <a:sym typeface="+mn-ea"/>
              </a:rPr>
              <a:t>SDK</a:t>
            </a:r>
            <a:r>
              <a:rPr lang="zh-CN" altLang="en-US" sz="1200" dirty="0">
                <a:latin typeface="微软雅黑" panose="020B0503020204020204" charset="-122"/>
                <a:ea typeface="微软雅黑" panose="020B0503020204020204" charset="-122"/>
                <a:cs typeface="微软雅黑" panose="020B0503020204020204" charset="-122"/>
                <a:sym typeface="+mn-ea"/>
              </a:rPr>
              <a:t> ，或由设备厂家按接口规范自研。</a:t>
            </a:r>
            <a:endParaRPr lang="en-US" altLang="zh-CN"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记录上报：认证记录上报至</a:t>
            </a:r>
            <a:r>
              <a:rPr lang="en-US" altLang="zh-CN" sz="1200" dirty="0" err="1">
                <a:latin typeface="微软雅黑" panose="020B0503020204020204" charset="-122"/>
                <a:ea typeface="微软雅黑" panose="020B0503020204020204" charset="-122"/>
                <a:cs typeface="微软雅黑" panose="020B0503020204020204" charset="-122"/>
                <a:sym typeface="+mn-ea"/>
              </a:rPr>
              <a:t>OneLink</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留存，信通院未计划统建。</a:t>
            </a:r>
            <a:endParaRPr lang="en-US" altLang="zh-CN"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53" name="文本框 52"/>
          <p:cNvSpPr txBox="1"/>
          <p:nvPr/>
        </p:nvSpPr>
        <p:spPr>
          <a:xfrm>
            <a:off x="6480001" y="2205739"/>
            <a:ext cx="5027600" cy="918388"/>
          </a:xfrm>
          <a:prstGeom prst="rect">
            <a:avLst/>
          </a:prstGeom>
        </p:spPr>
        <p:txBody>
          <a:bodyPr wrap="square">
            <a:noAutofit/>
          </a:bodyPr>
          <a:lstStyle/>
          <a:p>
            <a:pPr>
              <a:lnSpc>
                <a:spcPct val="150000"/>
              </a:lnSpc>
            </a:pPr>
            <a:r>
              <a:rPr lang="zh-CN" altLang="en-US" sz="1200" kern="100" dirty="0">
                <a:effectLst/>
                <a:latin typeface="Times New Roman" panose="02020603050405020304" pitchFamily="18" charset="0"/>
                <a:ea typeface="仿宋" panose="02010609060101010101" charset="-122"/>
                <a:cs typeface="仿宋" panose="02010609060101010101" charset="-122"/>
              </a:rPr>
              <a:t>通过</a:t>
            </a:r>
            <a:r>
              <a:rPr lang="zh-CN" altLang="zh-CN" sz="1200" kern="100" dirty="0">
                <a:effectLst/>
                <a:latin typeface="Times New Roman" panose="02020603050405020304" pitchFamily="18" charset="0"/>
                <a:ea typeface="仿宋" panose="02010609060101010101" charset="-122"/>
                <a:cs typeface="仿宋" panose="02010609060101010101" charset="-122"/>
              </a:rPr>
              <a:t>上网认证</a:t>
            </a:r>
            <a:r>
              <a:rPr lang="en-US" altLang="zh-CN" sz="1200" kern="100" dirty="0">
                <a:effectLst/>
                <a:latin typeface="Times New Roman" panose="02020603050405020304" pitchFamily="18" charset="0"/>
                <a:ea typeface="仿宋" panose="02010609060101010101" charset="-122"/>
                <a:cs typeface="仿宋" panose="02010609060101010101" charset="-122"/>
              </a:rPr>
              <a:t>SDK</a:t>
            </a:r>
            <a:r>
              <a:rPr lang="zh-CN" altLang="en-US" sz="1200" kern="100" dirty="0">
                <a:latin typeface="Times New Roman" panose="02020603050405020304" pitchFamily="18" charset="0"/>
                <a:ea typeface="仿宋" panose="02010609060101010101" charset="-122"/>
                <a:cs typeface="仿宋" panose="02010609060101010101" charset="-122"/>
              </a:rPr>
              <a:t>与认证管理平台通信，实现认证请求、认证核验、记录上报功能，具体流程如下：</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pic>
        <p:nvPicPr>
          <p:cNvPr id="57" name="图片 56"/>
          <p:cNvPicPr>
            <a:picLocks noChangeAspect="1"/>
          </p:cNvPicPr>
          <p:nvPr/>
        </p:nvPicPr>
        <p:blipFill>
          <a:blip r:embed="rId16"/>
          <a:stretch>
            <a:fillRect/>
          </a:stretch>
        </p:blipFill>
        <p:spPr>
          <a:xfrm>
            <a:off x="6800813" y="2885813"/>
            <a:ext cx="4482380" cy="3674065"/>
          </a:xfrm>
          <a:prstGeom prst="rect">
            <a:avLst/>
          </a:prstGeom>
        </p:spPr>
      </p:pic>
      <p:pic>
        <p:nvPicPr>
          <p:cNvPr id="58" name="图片 57" descr="手机"/>
          <p:cNvPicPr>
            <a:picLocks noChangeAspect="1"/>
          </p:cNvPicPr>
          <p:nvPr/>
        </p:nvPicPr>
        <p:blipFill>
          <a:blip r:embed="rId17"/>
          <a:stretch>
            <a:fillRect/>
          </a:stretch>
        </p:blipFill>
        <p:spPr>
          <a:xfrm flipV="1">
            <a:off x="1296960" y="3534950"/>
            <a:ext cx="409575" cy="409575"/>
          </a:xfrm>
          <a:prstGeom prst="rect">
            <a:avLst/>
          </a:prstGeom>
        </p:spPr>
      </p:pic>
      <p:pic>
        <p:nvPicPr>
          <p:cNvPr id="59" name="图片 58" descr="终端管理"/>
          <p:cNvPicPr>
            <a:picLocks noChangeAspect="1"/>
          </p:cNvPicPr>
          <p:nvPr/>
        </p:nvPicPr>
        <p:blipFill>
          <a:blip r:embed="rId18"/>
          <a:stretch>
            <a:fillRect/>
          </a:stretch>
        </p:blipFill>
        <p:spPr>
          <a:xfrm flipV="1">
            <a:off x="1296960" y="4060660"/>
            <a:ext cx="409575" cy="409575"/>
          </a:xfrm>
          <a:prstGeom prst="rect">
            <a:avLst/>
          </a:prstGeom>
        </p:spPr>
      </p:pic>
      <p:sp>
        <p:nvSpPr>
          <p:cNvPr id="61" name="箭头: 右 60"/>
          <p:cNvSpPr/>
          <p:nvPr/>
        </p:nvSpPr>
        <p:spPr>
          <a:xfrm>
            <a:off x="1946221" y="3925703"/>
            <a:ext cx="275564" cy="1848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9"/>
          <p:cNvSpPr txBox="1"/>
          <p:nvPr>
            <p:custDataLst>
              <p:tags r:id="rId19"/>
            </p:custDataLst>
          </p:nvPr>
        </p:nvSpPr>
        <p:spPr>
          <a:xfrm>
            <a:off x="1030612" y="3127159"/>
            <a:ext cx="891467" cy="336695"/>
          </a:xfrm>
          <a:prstGeom prst="rect">
            <a:avLst/>
          </a:prstGeom>
          <a:noFill/>
        </p:spPr>
        <p:txBody>
          <a:bodyPr wrap="square">
            <a:spAutoFit/>
          </a:bodyPr>
          <a:lstStyle/>
          <a:p>
            <a:pPr lvl="0" algn="ctr">
              <a:lnSpc>
                <a:spcPct val="150000"/>
              </a:lnSpc>
              <a:spcBef>
                <a:spcPts val="0"/>
              </a:spcBef>
              <a:spcAft>
                <a:spcPts val="0"/>
              </a:spcAft>
              <a:buClrTx/>
              <a:buSzTx/>
              <a:buFontTx/>
              <a:defRPr/>
            </a:pPr>
            <a:r>
              <a:rPr lang="zh-CN" altLang="en-US" sz="1200" b="1" kern="100" dirty="0">
                <a:solidFill>
                  <a:schemeClr val="accent3">
                    <a:lumMod val="75000"/>
                  </a:schemeClr>
                </a:solidFill>
                <a:latin typeface="微软雅黑" panose="020B0503020204020204" charset="-122"/>
                <a:ea typeface="微软雅黑" panose="020B0503020204020204" charset="-122"/>
                <a:cs typeface="Times New Roman" panose="02020603050405020304" pitchFamily="18" charset="0"/>
                <a:sym typeface="+mn-ea"/>
              </a:rPr>
              <a:t>上网终端</a:t>
            </a:r>
            <a:endParaRPr lang="zh-CN" altLang="en-US" sz="1200" b="1" kern="100" noProof="0" dirty="0">
              <a:ln>
                <a:noFill/>
              </a:ln>
              <a:solidFill>
                <a:schemeClr val="accent3">
                  <a:lumMod val="75000"/>
                </a:schemeClr>
              </a:solidFill>
              <a:effectLst/>
              <a:uLnTx/>
              <a:uFillTx/>
              <a:latin typeface="微软雅黑" panose="020B0503020204020204" charset="-122"/>
              <a:ea typeface="微软雅黑" panose="020B0503020204020204" charset="-122"/>
              <a:cs typeface="Times New Roman" panose="02020603050405020304" pitchFamily="18" charset="0"/>
              <a:sym typeface="+mn-ea"/>
            </a:endParaRPr>
          </a:p>
        </p:txBody>
      </p:sp>
      <p:sp>
        <p:nvSpPr>
          <p:cNvPr id="128" name="文本框 92"/>
          <p:cNvSpPr txBox="1"/>
          <p:nvPr/>
        </p:nvSpPr>
        <p:spPr bwMode="auto">
          <a:xfrm>
            <a:off x="684399" y="1903845"/>
            <a:ext cx="5503765" cy="4656034"/>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42" name="矩形 41"/>
          <p:cNvSpPr/>
          <p:nvPr>
            <p:custDataLst>
              <p:tags r:id="rId20"/>
            </p:custDataLst>
          </p:nvPr>
        </p:nvSpPr>
        <p:spPr>
          <a:xfrm>
            <a:off x="1975046" y="1692106"/>
            <a:ext cx="2660751" cy="423476"/>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dirty="0">
                <a:solidFill>
                  <a:prstClr val="white"/>
                </a:solidFill>
                <a:latin typeface="微软雅黑" panose="020B0503020204020204" charset="-122"/>
                <a:ea typeface="微软雅黑" panose="020B0503020204020204" charset="-122"/>
                <a:cs typeface="微软雅黑" panose="020B0503020204020204" charset="-122"/>
                <a:sym typeface="宋体" panose="02010600030101010101" pitchFamily="2" charset="-122"/>
              </a:rPr>
              <a:t>无线上网设备</a:t>
            </a:r>
            <a:r>
              <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rPr>
              <a:t>管理方案</a:t>
            </a:r>
            <a:endParaRPr lang="zh-CN" altLang="en-US" sz="1400" b="1"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sym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优化：安全分类合规模型</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R="0" indent="0" defTabSz="914400" fontAlgn="auto">
              <a:lnSpc>
                <a:spcPct val="100000"/>
              </a:lnSpc>
              <a:spcBef>
                <a:spcPts val="0"/>
              </a:spcBef>
              <a:spcAft>
                <a:spcPts val="0"/>
              </a:spcAft>
              <a:buClrTx/>
              <a:buSzTx/>
              <a:buFontTx/>
              <a:buNone/>
              <a:defRPr/>
            </a:pPr>
            <a:endParaRPr kumimoji="0" lang="zh-CN" altLang="en-US" b="0" i="0" kern="1200" cap="none" spc="0" normalizeH="0" baseline="0" noProof="0">
              <a:solidFill>
                <a:prstClr val="black"/>
              </a:solidFill>
              <a:latin typeface="Arial" panose="020B0604020202020204"/>
              <a:ea typeface="黑体" panose="02010609060101010101" charset="-122"/>
              <a:cs typeface="+mn-cs"/>
            </a:endParaRPr>
          </a:p>
        </p:txBody>
      </p:sp>
      <p:sp>
        <p:nvSpPr>
          <p:cNvPr id="46" name="文本框 45"/>
          <p:cNvSpPr txBox="1"/>
          <p:nvPr>
            <p:custDataLst>
              <p:tags r:id="rId1"/>
            </p:custDataLst>
          </p:nvPr>
        </p:nvSpPr>
        <p:spPr>
          <a:xfrm>
            <a:off x="382270" y="815975"/>
            <a:ext cx="11607165" cy="1060450"/>
          </a:xfrm>
          <a:prstGeom prst="rect">
            <a:avLst/>
          </a:prstGeom>
          <a:noFill/>
          <a:ln>
            <a:noFill/>
          </a:ln>
        </p:spPr>
        <p:txBody>
          <a:bodyPr wrap="square" rtlCol="0">
            <a:spAutoFit/>
          </a:bodyPr>
          <a:lstStyle>
            <a:defPPr>
              <a:defRPr lang="zh-CN"/>
            </a:defPPr>
            <a:lvl1pPr marL="179705" indent="-179705" fontAlgn="base">
              <a:lnSpc>
                <a:spcPct val="130000"/>
              </a:lnSpc>
              <a:spcBef>
                <a:spcPct val="0"/>
              </a:spcBef>
              <a:spcAft>
                <a:spcPts val="600"/>
              </a:spcAft>
              <a:buFont typeface="Arial" panose="020B0604020202020204" pitchFamily="34" charset="0"/>
              <a:buChar char="•"/>
              <a:defRPr sz="1400" b="1" kern="0">
                <a:solidFill>
                  <a:srgbClr val="0070C0"/>
                </a:solidFill>
                <a:latin typeface="微软雅黑" panose="020B0503020204020204" charset="-122"/>
                <a:ea typeface="微软雅黑" panose="020B0503020204020204" charset="-122"/>
              </a:defRPr>
            </a:lvl1pPr>
          </a:lstStyle>
          <a:p>
            <a:pPr>
              <a:lnSpc>
                <a:spcPct val="150000"/>
              </a:lnSpc>
              <a:spcAft>
                <a:spcPts val="0"/>
              </a:spcAft>
              <a:buFont typeface="Wingdings" panose="05000000000000000000" charset="0"/>
              <a:buChar char="n"/>
            </a:pPr>
            <a:r>
              <a:rPr lang="zh-CN" altLang="en-US" dirty="0">
                <a:solidFill>
                  <a:srgbClr val="2E91F7"/>
                </a:solidFill>
                <a:sym typeface="微软雅黑" panose="020B0503020204020204" charset="-122"/>
              </a:rPr>
              <a:t>针对新的</a:t>
            </a:r>
            <a:r>
              <a:rPr lang="en-US" altLang="zh-CN" dirty="0">
                <a:solidFill>
                  <a:srgbClr val="2E91F7"/>
                </a:solidFill>
                <a:sym typeface="微软雅黑" panose="020B0503020204020204" charset="-122"/>
              </a:rPr>
              <a:t>717</a:t>
            </a:r>
            <a:r>
              <a:rPr lang="zh-CN" altLang="en-US" dirty="0">
                <a:solidFill>
                  <a:srgbClr val="2E91F7"/>
                </a:solidFill>
                <a:sym typeface="微软雅黑" panose="020B0503020204020204" charset="-122"/>
              </a:rPr>
              <a:t>号文中电信企业</a:t>
            </a:r>
            <a:r>
              <a:rPr dirty="0">
                <a:solidFill>
                  <a:srgbClr val="2E91F7"/>
                </a:solidFill>
                <a:sym typeface="微软雅黑" panose="020B0503020204020204" charset="-122"/>
              </a:rPr>
              <a:t>销售物联网卡时，应严格按照《物联网卡分类实名登记要求》（详见</a:t>
            </a:r>
            <a:r>
              <a:rPr lang="zh-CN" dirty="0">
                <a:solidFill>
                  <a:srgbClr val="2E91F7"/>
                </a:solidFill>
                <a:sym typeface="微软雅黑" panose="020B0503020204020204" charset="-122"/>
              </a:rPr>
              <a:t>下表</a:t>
            </a:r>
            <a:r>
              <a:rPr dirty="0">
                <a:solidFill>
                  <a:srgbClr val="2E91F7"/>
                </a:solidFill>
                <a:sym typeface="微软雅黑" panose="020B0503020204020204" charset="-122"/>
              </a:rPr>
              <a:t>），规范办理物联网卡实名登记手续。对于开通定向流量、非定向小流量（建议不超过300MB/月）等风险相对较低的物联网卡，可登记责任单位和责任人；对于开通非定向大流量等风险较高的物联网卡，应登记实际使用人</a:t>
            </a:r>
            <a:endParaRPr dirty="0">
              <a:solidFill>
                <a:srgbClr val="2E91F7"/>
              </a:solidFill>
              <a:sym typeface="微软雅黑" panose="020B0503020204020204" charset="-122"/>
            </a:endParaRPr>
          </a:p>
        </p:txBody>
      </p:sp>
      <p:graphicFrame>
        <p:nvGraphicFramePr>
          <p:cNvPr id="8" name="表格 7"/>
          <p:cNvGraphicFramePr/>
          <p:nvPr/>
        </p:nvGraphicFramePr>
        <p:xfrm>
          <a:off x="471170" y="1876425"/>
          <a:ext cx="11246485" cy="1173480"/>
        </p:xfrm>
        <a:graphic>
          <a:graphicData uri="http://schemas.openxmlformats.org/drawingml/2006/table">
            <a:tbl>
              <a:tblPr firstRow="1" bandRow="1">
                <a:tableStyleId>{5940675A-B579-460E-94D1-54222C63F5DA}</a:tableStyleId>
              </a:tblPr>
              <a:tblGrid>
                <a:gridCol w="615315"/>
                <a:gridCol w="1406525"/>
                <a:gridCol w="804545"/>
                <a:gridCol w="745490"/>
                <a:gridCol w="710565"/>
                <a:gridCol w="1918970"/>
                <a:gridCol w="1564640"/>
                <a:gridCol w="998220"/>
                <a:gridCol w="1015365"/>
                <a:gridCol w="741045"/>
                <a:gridCol w="725805"/>
              </a:tblGrid>
              <a:tr h="167640">
                <a:tc rowSpan="3">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功能分类</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2">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售前评估</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3">
                  <a:txBody>
                    <a:bodyPr/>
                    <a:lstStyle/>
                    <a:p>
                      <a:pPr indent="0" algn="ctr">
                        <a:buNone/>
                      </a:pPr>
                      <a:r>
                        <a:rPr lang="en-US" sz="1100" b="0" dirty="0" err="1">
                          <a:solidFill>
                            <a:srgbClr val="000000"/>
                          </a:solidFill>
                          <a:latin typeface="微软雅黑" panose="020B0503020204020204" charset="-122"/>
                          <a:ea typeface="微软雅黑" panose="020B0503020204020204" charset="-122"/>
                          <a:cs typeface="宋体" panose="02010600030101010101" pitchFamily="2" charset="-122"/>
                        </a:rPr>
                        <a:t>安全风险</a:t>
                      </a:r>
                      <a:endParaRPr lang="en-US" altLang="en-US" sz="1100" b="0" dirty="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6">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技术管控</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rowSpan="2" gridSpan="2">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登记要求</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2"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tcPr>
                </a:tc>
              </a:tr>
              <a:tr h="167640">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c gridSpan="2">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前置规范管理</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3">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业务功能限制</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rowSpan="2">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后向使用监测</a:t>
                      </a:r>
                      <a:endParaRPr lang="en-US" altLang="en-US" sz="1100" b="0" strike="sngStrike">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gridSpan="2">
                  <a:tcPr>
                    <a:lnL w="12700" cap="flat" cmpd="sng">
                      <a:solidFill>
                        <a:srgbClr val="000000"/>
                      </a:solidFill>
                      <a:prstDash val="solid"/>
                      <a:headEnd type="none" w="med" len="med"/>
                      <a:tailEnd type="none" w="med" len="med"/>
                    </a:lnL>
                    <a:lnB w="12700" cap="flat" cmpd="sng">
                      <a:solidFill>
                        <a:srgbClr val="000000"/>
                      </a:solidFill>
                      <a:prstDash val="solid"/>
                      <a:headEnd type="none" w="med" len="med"/>
                      <a:tailEnd type="none" w="med" len="med"/>
                    </a:lnB>
                  </a:tcPr>
                </a:tc>
                <a:tc vMerge="1" hMerge="1">
                  <a:tcPr>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r>
              <a:tr h="167640">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业务属性</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卡片限定</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机卡绑定</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区域限制（位置固定时必选）</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微软雅黑" panose="020B0503020204020204" charset="-122"/>
                        </a:rPr>
                        <a:t>限额管控(小流量必选)</a:t>
                      </a:r>
                      <a:endParaRPr lang="en-US" altLang="en-US" sz="1100" b="0">
                        <a:solidFill>
                          <a:srgbClr val="000000"/>
                        </a:solidFill>
                        <a:latin typeface="微软雅黑" panose="020B0503020204020204" charset="-122"/>
                        <a:ea typeface="微软雅黑" panose="020B0503020204020204" charset="-122"/>
                        <a:cs typeface="微软雅黑" panose="020B0503020204020204"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黑名单限制</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实名个人</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登记单位</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67640">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1</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定向流量</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2">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中风险</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a:solidFill>
                            <a:srgbClr val="000000"/>
                          </a:solidFill>
                          <a:latin typeface="微软雅黑" panose="020B0503020204020204" charset="-122"/>
                          <a:ea typeface="微软雅黑" panose="020B0503020204020204" charset="-122"/>
                          <a:cs typeface="宋体" panose="02010600030101010101" pitchFamily="2" charset="-122"/>
                          <a:sym typeface="+mn-ea"/>
                        </a:rPr>
                        <a:t>√</a:t>
                      </a:r>
                      <a:endParaRPr lang="en-US" altLang="en-US" sz="1100" b="0" strike="sngStrike">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67640">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2</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非定向小流量</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a:solidFill>
                            <a:srgbClr val="000000"/>
                          </a:solidFill>
                          <a:latin typeface="微软雅黑" panose="020B0503020204020204" charset="-122"/>
                          <a:ea typeface="微软雅黑" panose="020B0503020204020204" charset="-122"/>
                          <a:cs typeface="宋体" panose="02010600030101010101" pitchFamily="2" charset="-122"/>
                          <a:sym typeface="+mn-ea"/>
                        </a:rPr>
                        <a:t>√</a:t>
                      </a:r>
                      <a:endParaRPr lang="en-US" altLang="en-US" sz="1100" b="0" strike="sngStrike">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67640">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3</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非定向大流量</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高风险</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 </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a:solidFill>
                            <a:srgbClr val="000000"/>
                          </a:solidFill>
                          <a:latin typeface="微软雅黑" panose="020B0503020204020204" charset="-122"/>
                          <a:ea typeface="微软雅黑" panose="020B0503020204020204" charset="-122"/>
                          <a:cs typeface="宋体" panose="02010600030101010101" pitchFamily="2" charset="-122"/>
                          <a:sym typeface="+mn-ea"/>
                        </a:rPr>
                        <a:t>√</a:t>
                      </a:r>
                      <a:endParaRPr lang="en-US" altLang="en-US" sz="1100" b="0" strike="sngStrike">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微软雅黑" panose="020B0503020204020204" charset="-122"/>
                          <a:ea typeface="微软雅黑" panose="020B0503020204020204" charset="-122"/>
                          <a:cs typeface="宋体" panose="02010600030101010101" pitchFamily="2" charset="-122"/>
                        </a:rPr>
                        <a:t>√</a:t>
                      </a:r>
                      <a:endParaRPr lang="en-US" altLang="en-US" sz="1100" b="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100" b="0" dirty="0">
                        <a:solidFill>
                          <a:srgbClr val="000000"/>
                        </a:solidFill>
                        <a:latin typeface="微软雅黑" panose="020B0503020204020204" charset="-122"/>
                        <a:ea typeface="微软雅黑" panose="020B0503020204020204" charset="-122"/>
                        <a:cs typeface="宋体" panose="02010600030101010101" pitchFamily="2" charset="-122"/>
                      </a:endParaRPr>
                    </a:p>
                  </a:txBody>
                  <a:tcPr marL="68580" marR="68580" marT="0" marB="0"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25" name="文本框 92"/>
          <p:cNvSpPr txBox="1"/>
          <p:nvPr/>
        </p:nvSpPr>
        <p:spPr bwMode="auto">
          <a:xfrm>
            <a:off x="382270" y="3328988"/>
            <a:ext cx="11396980" cy="1766887"/>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9" name="矩形 8"/>
          <p:cNvSpPr/>
          <p:nvPr>
            <p:custDataLst>
              <p:tags r:id="rId2"/>
            </p:custDataLst>
          </p:nvPr>
        </p:nvSpPr>
        <p:spPr>
          <a:xfrm>
            <a:off x="3264853" y="3164845"/>
            <a:ext cx="5908675"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sz="1400" b="1" dirty="0">
                <a:solidFill>
                  <a:schemeClr val="bg1"/>
                </a:solidFill>
                <a:latin typeface="微软雅黑" panose="020B0503020204020204" charset="-122"/>
                <a:ea typeface="微软雅黑" panose="020B0503020204020204" charset="-122"/>
                <a:sym typeface="微软雅黑" panose="020B0503020204020204" charset="-122"/>
              </a:rPr>
              <a:t>物联网卡分类</a:t>
            </a:r>
            <a:r>
              <a:rPr lang="zh-CN" sz="1400" b="1" dirty="0">
                <a:solidFill>
                  <a:schemeClr val="bg1"/>
                </a:solidFill>
                <a:latin typeface="微软雅黑" panose="020B0503020204020204" charset="-122"/>
                <a:ea typeface="微软雅黑" panose="020B0503020204020204" charset="-122"/>
                <a:sym typeface="微软雅黑" panose="020B0503020204020204" charset="-122"/>
              </a:rPr>
              <a:t>系统改造</a:t>
            </a:r>
            <a:endParaRPr lang="zh-CN" sz="1400" b="1"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39" name="文本框 38"/>
          <p:cNvSpPr txBox="1"/>
          <p:nvPr/>
        </p:nvSpPr>
        <p:spPr>
          <a:xfrm>
            <a:off x="502285" y="3607439"/>
            <a:ext cx="3687445" cy="134652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行业目录更新</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新增智能远控场景大类</a:t>
            </a:r>
            <a:endParaRPr lang="en-US" altLang="zh-CN"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新增23</a:t>
            </a:r>
            <a:r>
              <a:rPr lang="zh-CN" altLang="en-US" sz="1200" dirty="0">
                <a:latin typeface="微软雅黑" panose="020B0503020204020204" charset="-122"/>
                <a:ea typeface="微软雅黑" panose="020B0503020204020204" charset="-122"/>
                <a:cs typeface="微软雅黑" panose="020B0503020204020204" charset="-122"/>
                <a:sym typeface="+mn-ea"/>
              </a:rPr>
              <a:t>个小类，</a:t>
            </a:r>
            <a:r>
              <a:rPr lang="en-US" altLang="zh-CN" sz="1200" dirty="0">
                <a:latin typeface="微软雅黑" panose="020B0503020204020204" charset="-122"/>
                <a:ea typeface="微软雅黑" panose="020B0503020204020204" charset="-122"/>
                <a:cs typeface="微软雅黑" panose="020B0503020204020204" charset="-122"/>
                <a:sym typeface="+mn-ea"/>
              </a:rPr>
              <a:t>删除</a:t>
            </a:r>
            <a:r>
              <a:rPr lang="zh-CN" altLang="en-US" sz="1200" dirty="0">
                <a:latin typeface="微软雅黑" panose="020B0503020204020204" charset="-122"/>
                <a:ea typeface="微软雅黑" panose="020B0503020204020204" charset="-122"/>
                <a:cs typeface="微软雅黑" panose="020B0503020204020204" charset="-122"/>
                <a:sym typeface="+mn-ea"/>
              </a:rPr>
              <a:t>车辆</a:t>
            </a:r>
            <a:r>
              <a:rPr lang="en-US" altLang="zh-CN" sz="1200" dirty="0">
                <a:latin typeface="微软雅黑" panose="020B0503020204020204" charset="-122"/>
                <a:ea typeface="微软雅黑" panose="020B0503020204020204" charset="-122"/>
                <a:cs typeface="微软雅黑" panose="020B0503020204020204" charset="-122"/>
                <a:sym typeface="+mn-ea"/>
              </a:rPr>
              <a:t>前装、</a:t>
            </a:r>
            <a:r>
              <a:rPr lang="zh-CN" altLang="en-US" sz="1200" dirty="0">
                <a:latin typeface="微软雅黑" panose="020B0503020204020204" charset="-122"/>
                <a:ea typeface="微软雅黑" panose="020B0503020204020204" charset="-122"/>
                <a:cs typeface="微软雅黑" panose="020B0503020204020204" charset="-122"/>
                <a:sym typeface="+mn-ea"/>
              </a:rPr>
              <a:t>车辆</a:t>
            </a:r>
            <a:r>
              <a:rPr lang="en-US" altLang="zh-CN" sz="1200" dirty="0">
                <a:latin typeface="微软雅黑" panose="020B0503020204020204" charset="-122"/>
                <a:ea typeface="微软雅黑" panose="020B0503020204020204" charset="-122"/>
                <a:cs typeface="微软雅黑" panose="020B0503020204020204" charset="-122"/>
                <a:sym typeface="+mn-ea"/>
              </a:rPr>
              <a:t>后装</a:t>
            </a:r>
            <a:r>
              <a:rPr lang="zh-CN" altLang="en-US" sz="1200" dirty="0">
                <a:latin typeface="微软雅黑" panose="020B0503020204020204" charset="-122"/>
                <a:ea typeface="微软雅黑" panose="020B0503020204020204" charset="-122"/>
                <a:cs typeface="微软雅黑" panose="020B0503020204020204" charset="-122"/>
                <a:sym typeface="+mn-ea"/>
              </a:rPr>
              <a:t>小类</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③</a:t>
            </a:r>
            <a:r>
              <a:rPr lang="en-US" altLang="zh-CN" sz="1200" dirty="0">
                <a:latin typeface="微软雅黑" panose="020B0503020204020204" charset="-122"/>
                <a:ea typeface="微软雅黑" panose="020B0503020204020204" charset="-122"/>
                <a:cs typeface="微软雅黑" panose="020B0503020204020204" charset="-122"/>
                <a:sym typeface="+mn-ea"/>
              </a:rPr>
              <a:t> 智能抄表、市政设施场景需要</a:t>
            </a:r>
            <a:r>
              <a:rPr lang="zh-CN" altLang="en-US" sz="1200" dirty="0">
                <a:latin typeface="微软雅黑" panose="020B0503020204020204" charset="-122"/>
                <a:ea typeface="微软雅黑" panose="020B0503020204020204" charset="-122"/>
                <a:cs typeface="微软雅黑" panose="020B0503020204020204" charset="-122"/>
                <a:sym typeface="+mn-ea"/>
              </a:rPr>
              <a:t>实施小区限制</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10" name="文本框 9"/>
          <p:cNvSpPr txBox="1"/>
          <p:nvPr/>
        </p:nvSpPr>
        <p:spPr>
          <a:xfrm>
            <a:off x="4267200" y="3607439"/>
            <a:ext cx="3743960" cy="134652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开卡合规管控</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新增定向流量、非定向小</a:t>
            </a:r>
            <a:r>
              <a:rPr lang="en-US" altLang="zh-CN" sz="1200" dirty="0">
                <a:latin typeface="微软雅黑" panose="020B0503020204020204" charset="-122"/>
                <a:ea typeface="微软雅黑" panose="020B0503020204020204" charset="-122"/>
                <a:cs typeface="微软雅黑" panose="020B0503020204020204" charset="-122"/>
              </a:rPr>
              <a:t>/</a:t>
            </a:r>
            <a:r>
              <a:rPr lang="zh-CN" altLang="en-US" sz="1200" dirty="0">
                <a:latin typeface="微软雅黑" panose="020B0503020204020204" charset="-122"/>
                <a:ea typeface="微软雅黑" panose="020B0503020204020204" charset="-122"/>
                <a:cs typeface="微软雅黑" panose="020B0503020204020204" charset="-122"/>
              </a:rPr>
              <a:t>大流量</a:t>
            </a:r>
            <a:r>
              <a:rPr lang="en-US" altLang="zh-CN" sz="1200" dirty="0">
                <a:latin typeface="微软雅黑" panose="020B0503020204020204" charset="-122"/>
                <a:ea typeface="微软雅黑" panose="020B0503020204020204" charset="-122"/>
                <a:cs typeface="微软雅黑" panose="020B0503020204020204" charset="-122"/>
              </a:rPr>
              <a:t>3</a:t>
            </a:r>
            <a:r>
              <a:rPr lang="zh-CN" altLang="en-US" sz="1200" dirty="0">
                <a:latin typeface="微软雅黑" panose="020B0503020204020204" charset="-122"/>
                <a:ea typeface="微软雅黑" panose="020B0503020204020204" charset="-122"/>
                <a:cs typeface="微软雅黑" panose="020B0503020204020204" charset="-122"/>
              </a:rPr>
              <a:t>类开卡管控场景</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②</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限额管控由</a:t>
            </a:r>
            <a:r>
              <a:rPr lang="en-US" altLang="zh-CN" sz="1200" dirty="0">
                <a:latin typeface="微软雅黑" panose="020B0503020204020204" charset="-122"/>
                <a:ea typeface="微软雅黑" panose="020B0503020204020204" charset="-122"/>
                <a:cs typeface="微软雅黑" panose="020B0503020204020204" charset="-122"/>
              </a:rPr>
              <a:t>100M/</a:t>
            </a:r>
            <a:r>
              <a:rPr lang="zh-CN" altLang="en-US" sz="1200" dirty="0">
                <a:latin typeface="微软雅黑" panose="020B0503020204020204" charset="-122"/>
                <a:ea typeface="微软雅黑" panose="020B0503020204020204" charset="-122"/>
                <a:cs typeface="微软雅黑" panose="020B0503020204020204" charset="-122"/>
              </a:rPr>
              <a:t>月调整为</a:t>
            </a:r>
            <a:r>
              <a:rPr lang="en-US" altLang="zh-CN" sz="1200" dirty="0">
                <a:latin typeface="微软雅黑" panose="020B0503020204020204" charset="-122"/>
                <a:ea typeface="微软雅黑" panose="020B0503020204020204" charset="-122"/>
                <a:cs typeface="微软雅黑" panose="020B0503020204020204" charset="-122"/>
              </a:rPr>
              <a:t>300M/</a:t>
            </a:r>
            <a:r>
              <a:rPr lang="zh-CN" altLang="en-US" sz="1200" dirty="0">
                <a:latin typeface="微软雅黑" panose="020B0503020204020204" charset="-122"/>
                <a:ea typeface="微软雅黑" panose="020B0503020204020204" charset="-122"/>
                <a:cs typeface="微软雅黑" panose="020B0503020204020204" charset="-122"/>
              </a:rPr>
              <a:t>月</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③</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位置固定按照新的行业目录</a:t>
            </a:r>
            <a:r>
              <a:rPr lang="zh-CN" altLang="en-US" sz="1200" dirty="0">
                <a:latin typeface="微软雅黑" panose="020B0503020204020204" charset="-122"/>
                <a:ea typeface="微软雅黑" panose="020B0503020204020204" charset="-122"/>
                <a:cs typeface="微软雅黑" panose="020B0503020204020204" charset="-122"/>
                <a:sym typeface="+mn-ea"/>
              </a:rPr>
              <a:t>判断</a:t>
            </a:r>
            <a:r>
              <a:rPr lang="zh-CN" altLang="en-US" sz="1200" dirty="0">
                <a:latin typeface="微软雅黑" panose="020B0503020204020204" charset="-122"/>
                <a:ea typeface="微软雅黑" panose="020B0503020204020204" charset="-122"/>
                <a:cs typeface="微软雅黑" panose="020B0503020204020204" charset="-122"/>
              </a:rPr>
              <a:t>实施区域限制管控</a:t>
            </a:r>
            <a:endParaRPr lang="zh-CN" altLang="en-US" sz="1200" dirty="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nvSpPr>
        <p:spPr>
          <a:xfrm>
            <a:off x="8087995" y="3607439"/>
            <a:ext cx="3633470" cy="134652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开户数据上报</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新增开卡时间字段上报部平台</a:t>
            </a:r>
            <a:endParaRPr lang="zh-CN" altLang="en-US"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②</a:t>
            </a:r>
            <a:r>
              <a:rPr lang="en-US" altLang="zh-CN" sz="1200" dirty="0">
                <a:latin typeface="微软雅黑" panose="020B0503020204020204" charset="-122"/>
                <a:ea typeface="微软雅黑" panose="020B0503020204020204" charset="-122"/>
                <a:cs typeface="微软雅黑" panose="020B0503020204020204" charset="-122"/>
              </a:rPr>
              <a:t> 流量限制额度固定值由100调整为300</a:t>
            </a:r>
            <a:endParaRPr lang="en-US" altLang="zh-CN"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③</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同步调整物联卡合规稽核规则</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4" name="文本框 92"/>
          <p:cNvSpPr txBox="1"/>
          <p:nvPr/>
        </p:nvSpPr>
        <p:spPr bwMode="auto">
          <a:xfrm>
            <a:off x="382270" y="5405123"/>
            <a:ext cx="11396980" cy="1292225"/>
          </a:xfrm>
          <a:prstGeom prst="rect">
            <a:avLst/>
          </a:prstGeom>
          <a:ln w="6350">
            <a:solidFill>
              <a:srgbClr val="2E91F7"/>
            </a:solidFill>
          </a:ln>
        </p:spPr>
        <p:style>
          <a:lnRef idx="1">
            <a:schemeClr val="accent1"/>
          </a:lnRef>
          <a:fillRef idx="0">
            <a:schemeClr val="accent1"/>
          </a:fillRef>
          <a:effectRef idx="0">
            <a:schemeClr val="accent1"/>
          </a:effectRef>
          <a:fontRef idx="minor">
            <a:schemeClr val="tx1"/>
          </a:fontRef>
        </p:style>
        <p:txBody>
          <a:bodyPr lIns="57600" tIns="28800" rIns="57600" bIns="28800" rtlCol="0" anchor="ctr"/>
          <a:lstStyle>
            <a:defPPr>
              <a:defRPr lang="zh-CN"/>
            </a:defPPr>
            <a:lvl1pPr defTabSz="709295">
              <a:defRPr kumimoji="1" sz="1400">
                <a:solidFill>
                  <a:srgbClr val="FFFFFF"/>
                </a:solidFill>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l" defTabSz="709295" rtl="0" eaLnBrk="1" fontAlgn="auto" latinLnBrk="0" hangingPunct="1">
              <a:lnSpc>
                <a:spcPct val="100000"/>
              </a:lnSpc>
              <a:spcBef>
                <a:spcPts val="0"/>
              </a:spcBef>
              <a:spcAft>
                <a:spcPts val="0"/>
              </a:spcAft>
              <a:buClrTx/>
              <a:buSzTx/>
              <a:buFontTx/>
              <a:buNone/>
              <a:defRPr/>
            </a:pPr>
            <a:r>
              <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rPr>
              <a:t>h</a:t>
            </a:r>
            <a:endParaRPr kumimoji="1" lang="en-US" altLang="zh-CN" sz="1200" b="0"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sym typeface="Roboto" panose="02000000000000000000" charset="0"/>
            </a:endParaRPr>
          </a:p>
        </p:txBody>
      </p:sp>
      <p:sp>
        <p:nvSpPr>
          <p:cNvPr id="5" name="矩形 4"/>
          <p:cNvSpPr/>
          <p:nvPr>
            <p:custDataLst>
              <p:tags r:id="rId3"/>
            </p:custDataLst>
          </p:nvPr>
        </p:nvSpPr>
        <p:spPr>
          <a:xfrm>
            <a:off x="3264853" y="5221608"/>
            <a:ext cx="5908675" cy="300355"/>
          </a:xfrm>
          <a:prstGeom prst="rect">
            <a:avLst/>
          </a:prstGeom>
          <a:solidFill>
            <a:srgbClr val="2E91F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400" b="1" dirty="0">
                <a:solidFill>
                  <a:schemeClr val="bg1"/>
                </a:solidFill>
                <a:latin typeface="微软雅黑" panose="020B0503020204020204" charset="-122"/>
                <a:ea typeface="微软雅黑" panose="020B0503020204020204" charset="-122"/>
                <a:sym typeface="微软雅黑" panose="020B0503020204020204" charset="-122"/>
              </a:rPr>
              <a:t>风控</a:t>
            </a:r>
            <a:r>
              <a:rPr lang="zh-CN" sz="1400" b="1" dirty="0" smtClean="0">
                <a:solidFill>
                  <a:schemeClr val="bg1"/>
                </a:solidFill>
                <a:latin typeface="微软雅黑" panose="020B0503020204020204" charset="-122"/>
                <a:ea typeface="微软雅黑" panose="020B0503020204020204" charset="-122"/>
                <a:sym typeface="微软雅黑" panose="020B0503020204020204" charset="-122"/>
              </a:rPr>
              <a:t>平台</a:t>
            </a:r>
            <a:r>
              <a:rPr lang="zh-CN" sz="1400" b="1" dirty="0">
                <a:solidFill>
                  <a:schemeClr val="bg1"/>
                </a:solidFill>
                <a:latin typeface="微软雅黑" panose="020B0503020204020204" charset="-122"/>
                <a:ea typeface="微软雅黑" panose="020B0503020204020204" charset="-122"/>
                <a:sym typeface="微软雅黑" panose="020B0503020204020204" charset="-122"/>
              </a:rPr>
              <a:t>合规改造</a:t>
            </a:r>
            <a:endParaRPr lang="zh-CN" sz="1400" b="1"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6" name="文本框 5"/>
          <p:cNvSpPr txBox="1"/>
          <p:nvPr/>
        </p:nvSpPr>
        <p:spPr>
          <a:xfrm>
            <a:off x="447675" y="5561968"/>
            <a:ext cx="3687445" cy="93599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定向流量报备</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新增接入</a:t>
            </a:r>
            <a:r>
              <a:rPr lang="en-US" altLang="zh-CN" sz="1200" dirty="0">
                <a:latin typeface="微软雅黑" panose="020B0503020204020204" charset="-122"/>
                <a:ea typeface="微软雅黑" panose="020B0503020204020204" charset="-122"/>
                <a:cs typeface="微软雅黑" panose="020B0503020204020204" charset="-122"/>
              </a:rPr>
              <a:t>BBOSS</a:t>
            </a:r>
            <a:r>
              <a:rPr lang="zh-CN" altLang="en-US" sz="1200" dirty="0">
                <a:latin typeface="微软雅黑" panose="020B0503020204020204" charset="-122"/>
                <a:ea typeface="微软雅黑" panose="020B0503020204020204" charset="-122"/>
                <a:cs typeface="微软雅黑" panose="020B0503020204020204" charset="-122"/>
              </a:rPr>
              <a:t>系统</a:t>
            </a:r>
            <a:r>
              <a:rPr lang="en-US" altLang="zh-CN" sz="1200" dirty="0">
                <a:latin typeface="微软雅黑" panose="020B0503020204020204" charset="-122"/>
                <a:ea typeface="微软雅黑" panose="020B0503020204020204" charset="-122"/>
                <a:cs typeface="微软雅黑" panose="020B0503020204020204" charset="-122"/>
              </a:rPr>
              <a:t>APN/PCC</a:t>
            </a:r>
            <a:r>
              <a:rPr lang="zh-CN" altLang="en-US" sz="1200" dirty="0">
                <a:latin typeface="微软雅黑" panose="020B0503020204020204" charset="-122"/>
                <a:ea typeface="微软雅黑" panose="020B0503020204020204" charset="-122"/>
                <a:cs typeface="微软雅黑" panose="020B0503020204020204" charset="-122"/>
              </a:rPr>
              <a:t>报备信息</a:t>
            </a:r>
            <a:endParaRPr lang="en-US" altLang="zh-CN"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根据报备信息进行物联卡合规分类</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7" name="文本框 6"/>
          <p:cNvSpPr txBox="1"/>
          <p:nvPr/>
        </p:nvSpPr>
        <p:spPr>
          <a:xfrm>
            <a:off x="4267200" y="5561968"/>
            <a:ext cx="3687445" cy="93599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合规后向监测</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接入</a:t>
            </a:r>
            <a:r>
              <a:rPr lang="en-US" altLang="zh-CN" sz="1200" dirty="0">
                <a:latin typeface="微软雅黑" panose="020B0503020204020204" charset="-122"/>
                <a:ea typeface="微软雅黑" panose="020B0503020204020204" charset="-122"/>
                <a:cs typeface="微软雅黑" panose="020B0503020204020204" charset="-122"/>
              </a:rPr>
              <a:t>CMIOT</a:t>
            </a:r>
            <a:r>
              <a:rPr lang="zh-CN" altLang="en-US" sz="1200" dirty="0">
                <a:latin typeface="微软雅黑" panose="020B0503020204020204" charset="-122"/>
                <a:ea typeface="微软雅黑" panose="020B0503020204020204" charset="-122"/>
                <a:cs typeface="微软雅黑" panose="020B0503020204020204" charset="-122"/>
              </a:rPr>
              <a:t>新增</a:t>
            </a:r>
            <a:r>
              <a:rPr lang="en-US" altLang="zh-CN" sz="1200" dirty="0">
                <a:latin typeface="微软雅黑" panose="020B0503020204020204" charset="-122"/>
                <a:ea typeface="微软雅黑" panose="020B0503020204020204" charset="-122"/>
                <a:cs typeface="微软雅黑" panose="020B0503020204020204" charset="-122"/>
              </a:rPr>
              <a:t>3</a:t>
            </a:r>
            <a:r>
              <a:rPr lang="zh-CN" altLang="en-US" sz="1200" dirty="0">
                <a:latin typeface="微软雅黑" panose="020B0503020204020204" charset="-122"/>
                <a:ea typeface="微软雅黑" panose="020B0503020204020204" charset="-122"/>
                <a:cs typeface="微软雅黑" panose="020B0503020204020204" charset="-122"/>
              </a:rPr>
              <a:t>类开卡管控数据</a:t>
            </a:r>
            <a:endParaRPr lang="en-US" altLang="zh-CN"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根据</a:t>
            </a:r>
            <a:r>
              <a:rPr lang="en-US" altLang="zh-CN" sz="1200" dirty="0">
                <a:latin typeface="微软雅黑" panose="020B0503020204020204" charset="-122"/>
                <a:ea typeface="微软雅黑" panose="020B0503020204020204" charset="-122"/>
                <a:cs typeface="微软雅黑" panose="020B0503020204020204" charset="-122"/>
                <a:sym typeface="+mn-ea"/>
              </a:rPr>
              <a:t>717</a:t>
            </a:r>
            <a:r>
              <a:rPr lang="zh-CN" altLang="en-US" sz="1200" dirty="0">
                <a:latin typeface="微软雅黑" panose="020B0503020204020204" charset="-122"/>
                <a:ea typeface="微软雅黑" panose="020B0503020204020204" charset="-122"/>
                <a:cs typeface="微软雅黑" panose="020B0503020204020204" charset="-122"/>
                <a:sym typeface="+mn-ea"/>
              </a:rPr>
              <a:t>号文要求，更新合规监测模型</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12" name="文本框 11"/>
          <p:cNvSpPr txBox="1"/>
          <p:nvPr/>
        </p:nvSpPr>
        <p:spPr>
          <a:xfrm>
            <a:off x="8085455" y="5561968"/>
            <a:ext cx="3632835" cy="935990"/>
          </a:xfrm>
          <a:prstGeom prst="rect">
            <a:avLst/>
          </a:prstGeom>
          <a:noFill/>
          <a:ln>
            <a:solidFill>
              <a:schemeClr val="bg1">
                <a:lumMod val="85000"/>
              </a:schemeClr>
            </a:solidFill>
          </a:ln>
        </p:spPr>
        <p:txBody>
          <a:bodyPr wrap="square" rtlCol="0">
            <a:noAutofit/>
          </a:bodyPr>
          <a:lstStyle/>
          <a:p>
            <a:pPr indent="0" algn="ctr">
              <a:lnSpc>
                <a:spcPct val="150000"/>
              </a:lnSpc>
              <a:buFont typeface="Arial" panose="020B0604020202020204" pitchFamily="34" charset="0"/>
              <a:buNone/>
            </a:pPr>
            <a:r>
              <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rPr>
              <a:t>风险监测模型调整</a:t>
            </a:r>
            <a:endParaRPr lang="zh-CN" altLang="en-US" sz="1200" b="1" dirty="0">
              <a:solidFill>
                <a:srgbClr val="008CFF"/>
              </a:solidFill>
              <a:latin typeface="微软雅黑" panose="020B0503020204020204" charset="-122"/>
              <a:ea typeface="微软雅黑" panose="020B0503020204020204" charset="-122"/>
              <a:cs typeface="微软雅黑" panose="020B0503020204020204" charset="-122"/>
              <a:sym typeface="+mn-ea"/>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rPr>
              <a:t>①</a:t>
            </a:r>
            <a:r>
              <a:rPr lang="en-US" altLang="zh-CN" sz="1200" dirty="0">
                <a:latin typeface="微软雅黑" panose="020B0503020204020204" charset="-122"/>
                <a:ea typeface="微软雅黑" panose="020B0503020204020204" charset="-122"/>
                <a:cs typeface="微软雅黑" panose="020B0503020204020204" charset="-122"/>
              </a:rPr>
              <a:t> </a:t>
            </a:r>
            <a:r>
              <a:rPr lang="zh-CN" altLang="en-US" sz="1200" dirty="0">
                <a:latin typeface="微软雅黑" panose="020B0503020204020204" charset="-122"/>
                <a:ea typeface="微软雅黑" panose="020B0503020204020204" charset="-122"/>
                <a:cs typeface="微软雅黑" panose="020B0503020204020204" charset="-122"/>
              </a:rPr>
              <a:t>融合新</a:t>
            </a:r>
            <a:r>
              <a:rPr lang="en-US" altLang="zh-CN" sz="1200" dirty="0">
                <a:latin typeface="微软雅黑" panose="020B0503020204020204" charset="-122"/>
                <a:ea typeface="微软雅黑" panose="020B0503020204020204" charset="-122"/>
                <a:cs typeface="微软雅黑" panose="020B0503020204020204" charset="-122"/>
              </a:rPr>
              <a:t>3</a:t>
            </a:r>
            <a:r>
              <a:rPr lang="zh-CN" altLang="en-US" sz="1200" dirty="0">
                <a:latin typeface="微软雅黑" panose="020B0503020204020204" charset="-122"/>
                <a:ea typeface="微软雅黑" panose="020B0503020204020204" charset="-122"/>
                <a:cs typeface="微软雅黑" panose="020B0503020204020204" charset="-122"/>
              </a:rPr>
              <a:t>类场景，同步调整大流量关停管控模型</a:t>
            </a:r>
            <a:endParaRPr lang="en-US" altLang="zh-CN" sz="1200" dirty="0">
              <a:latin typeface="微软雅黑" panose="020B0503020204020204" charset="-122"/>
              <a:ea typeface="微软雅黑" panose="020B0503020204020204" charset="-122"/>
              <a:cs typeface="微软雅黑" panose="020B0503020204020204" charset="-122"/>
            </a:endParaRPr>
          </a:p>
          <a:p>
            <a:pPr indent="0">
              <a:lnSpc>
                <a:spcPct val="150000"/>
              </a:lnSpc>
              <a:buFont typeface="Arial" panose="020B0604020202020204" pitchFamily="34" charset="0"/>
              <a:buNone/>
            </a:pPr>
            <a:r>
              <a:rPr lang="zh-CN" altLang="en-US" sz="1200" dirty="0">
                <a:latin typeface="微软雅黑" panose="020B0503020204020204" charset="-122"/>
                <a:ea typeface="微软雅黑" panose="020B0503020204020204" charset="-122"/>
                <a:cs typeface="微软雅黑" panose="020B0503020204020204" charset="-122"/>
                <a:sym typeface="+mn-ea"/>
              </a:rPr>
              <a:t>②</a:t>
            </a:r>
            <a:r>
              <a:rPr lang="en-US" altLang="zh-CN" sz="1200" dirty="0">
                <a:latin typeface="微软雅黑" panose="020B0503020204020204" charset="-122"/>
                <a:ea typeface="微软雅黑" panose="020B0503020204020204" charset="-122"/>
                <a:cs typeface="微软雅黑" panose="020B0503020204020204" charset="-122"/>
                <a:sym typeface="+mn-ea"/>
              </a:rPr>
              <a:t> </a:t>
            </a:r>
            <a:r>
              <a:rPr lang="zh-CN" altLang="en-US" sz="1200" dirty="0">
                <a:latin typeface="微软雅黑" panose="020B0503020204020204" charset="-122"/>
                <a:ea typeface="微软雅黑" panose="020B0503020204020204" charset="-122"/>
                <a:cs typeface="微软雅黑" panose="020B0503020204020204" charset="-122"/>
                <a:sym typeface="+mn-ea"/>
              </a:rPr>
              <a:t>更新断卡模型中定向大流量判定规则</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优化：完善物联网卡风控监测</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R="0" indent="0" defTabSz="914400" fontAlgn="auto">
              <a:lnSpc>
                <a:spcPct val="100000"/>
              </a:lnSpc>
              <a:spcBef>
                <a:spcPts val="0"/>
              </a:spcBef>
              <a:spcAft>
                <a:spcPts val="0"/>
              </a:spcAft>
              <a:buClrTx/>
              <a:buSzTx/>
              <a:buFontTx/>
              <a:buNone/>
              <a:defRPr/>
            </a:pPr>
            <a:endParaRPr kumimoji="0" lang="zh-CN" altLang="en-US" b="0" i="0" kern="1200" cap="none" spc="0" normalizeH="0" baseline="0" noProof="0">
              <a:solidFill>
                <a:prstClr val="black"/>
              </a:solidFill>
              <a:latin typeface="Arial" panose="020B0604020202020204"/>
              <a:ea typeface="黑体" panose="02010609060101010101" charset="-122"/>
              <a:cs typeface="+mn-cs"/>
            </a:endParaRPr>
          </a:p>
        </p:txBody>
      </p:sp>
      <p:sp>
        <p:nvSpPr>
          <p:cNvPr id="10" name="文本框 9"/>
          <p:cNvSpPr txBox="1"/>
          <p:nvPr>
            <p:custDataLst>
              <p:tags r:id="rId1"/>
            </p:custDataLst>
          </p:nvPr>
        </p:nvSpPr>
        <p:spPr>
          <a:xfrm>
            <a:off x="325755" y="843915"/>
            <a:ext cx="11583035" cy="822960"/>
          </a:xfrm>
          <a:prstGeom prst="rect">
            <a:avLst/>
          </a:prstGeom>
          <a:noFill/>
        </p:spPr>
        <p:txBody>
          <a:bodyPr wrap="square" rtlCol="0" anchor="t">
            <a:noAutofit/>
          </a:bodyPr>
          <a:lstStyle/>
          <a:p>
            <a:pPr marL="285750" indent="-285750" fontAlgn="auto">
              <a:lnSpc>
                <a:spcPct val="150000"/>
              </a:lnSpc>
              <a:buFont typeface="Wingdings" panose="05000000000000000000" charset="0"/>
              <a:buChar char="n"/>
            </a:pPr>
            <a:r>
              <a:rPr lang="zh-CN" altLang="en-US" sz="1400" b="1" dirty="0">
                <a:solidFill>
                  <a:srgbClr val="2E91F7"/>
                </a:solidFill>
                <a:latin typeface="微软雅黑" panose="020B0503020204020204" charset="-122"/>
                <a:ea typeface="微软雅黑" panose="020B0503020204020204" charset="-122"/>
                <a:cs typeface="微软雅黑" panose="020B0503020204020204" charset="-122"/>
                <a:sym typeface="+mn-ea"/>
              </a:rPr>
              <a:t>根据工信部最新风险监测要求，通过通用风险模型优化、大流量场景模型建设、语音监测处置能力建设等关键工作，力争年底完成风控技术手段迭代升级，确保</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风险有效监测处置并及时全量</a:t>
            </a:r>
            <a:r>
              <a:rPr lang="zh-CN" altLang="en-US" sz="1400" b="1" dirty="0">
                <a:solidFill>
                  <a:srgbClr val="2E91F7"/>
                </a:solidFill>
                <a:latin typeface="微软雅黑" panose="020B0503020204020204" charset="-122"/>
                <a:ea typeface="微软雅黑" panose="020B0503020204020204" charset="-122"/>
                <a:cs typeface="微软雅黑" panose="020B0503020204020204" charset="-122"/>
                <a:sym typeface="+mn-ea"/>
              </a:rPr>
              <a:t>上报。</a:t>
            </a:r>
            <a:endParaRPr lang="zh-CN" altLang="en-US" sz="1400" b="1" spc="23" dirty="0">
              <a:solidFill>
                <a:srgbClr val="2E91F7"/>
              </a:solidFill>
              <a:latin typeface="微软雅黑" panose="020B0503020204020204" charset="-122"/>
              <a:ea typeface="微软雅黑" panose="020B0503020204020204" charset="-122"/>
              <a:cs typeface="微软雅黑" panose="020B0503020204020204" charset="-122"/>
              <a:sym typeface="+mn-ea"/>
            </a:endParaRPr>
          </a:p>
        </p:txBody>
      </p:sp>
      <p:sp>
        <p:nvSpPr>
          <p:cNvPr id="36" name="矩形 35"/>
          <p:cNvSpPr/>
          <p:nvPr>
            <p:custDataLst>
              <p:tags r:id="rId2"/>
            </p:custDataLst>
          </p:nvPr>
        </p:nvSpPr>
        <p:spPr>
          <a:xfrm>
            <a:off x="295275" y="1913890"/>
            <a:ext cx="3768725" cy="3825240"/>
          </a:xfrm>
          <a:prstGeom prst="rect">
            <a:avLst/>
          </a:prstGeom>
          <a:noFill/>
          <a:ln w="19050">
            <a:solidFill>
              <a:srgbClr val="2E91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latin typeface="Calibri" panose="020F0502020204030204"/>
              <a:ea typeface="宋体" panose="02010600030101010101" pitchFamily="2" charset="-122"/>
            </a:endParaRPr>
          </a:p>
        </p:txBody>
      </p:sp>
      <p:sp>
        <p:nvSpPr>
          <p:cNvPr id="38" name="文本框 37"/>
          <p:cNvSpPr txBox="1"/>
          <p:nvPr>
            <p:custDataLst>
              <p:tags r:id="rId3"/>
            </p:custDataLst>
          </p:nvPr>
        </p:nvSpPr>
        <p:spPr>
          <a:xfrm>
            <a:off x="1045845" y="1748155"/>
            <a:ext cx="2533650" cy="307975"/>
          </a:xfrm>
          <a:prstGeom prst="rect">
            <a:avLst/>
          </a:prstGeom>
          <a:solidFill>
            <a:srgbClr val="2E91F7"/>
          </a:solidFill>
          <a:ln w="12700" cap="flat">
            <a:solidFill>
              <a:srgbClr val="2E91F7"/>
            </a:solidFill>
            <a:prstDash val="solid"/>
            <a:miter lim="800000"/>
          </a:ln>
          <a:effectLst/>
        </p:spPr>
        <p:txBody>
          <a:bodyPr rot="0" spcFirstLastPara="1" vertOverflow="overflow" horzOverflow="overflow" vert="horz" wrap="square" lIns="45719" tIns="45719" rIns="45719" bIns="45719" numCol="1" spcCol="38100" rtlCol="0" anchor="ctr">
            <a:noAutofit/>
          </a:bodyPr>
          <a:lstStyle>
            <a:defPPr>
              <a:defRPr lang="zh-CN"/>
            </a:defPPr>
            <a:lvl1pPr algn="ctr" hangingPunct="0">
              <a:defRPr sz="1200" b="1" kern="0">
                <a:solidFill>
                  <a:schemeClr val="bg1"/>
                </a:solidFill>
                <a:latin typeface="微软雅黑" panose="020B0503020204020204" charset="-122"/>
                <a:ea typeface="微软雅黑" panose="020B0503020204020204" charset="-122"/>
              </a:defRPr>
            </a:lvl1pPr>
          </a:lstStyle>
          <a:p>
            <a:r>
              <a:rPr lang="zh-CN" altLang="en-US" dirty="0"/>
              <a:t>①通用风险模型优化</a:t>
            </a:r>
            <a:endParaRPr lang="zh-CN" altLang="en-US" dirty="0"/>
          </a:p>
        </p:txBody>
      </p:sp>
      <p:sp>
        <p:nvSpPr>
          <p:cNvPr id="21" name="矩形 20"/>
          <p:cNvSpPr/>
          <p:nvPr>
            <p:custDataLst>
              <p:tags r:id="rId4"/>
            </p:custDataLst>
          </p:nvPr>
        </p:nvSpPr>
        <p:spPr>
          <a:xfrm>
            <a:off x="4236085" y="1918335"/>
            <a:ext cx="3768725" cy="3824605"/>
          </a:xfrm>
          <a:prstGeom prst="rect">
            <a:avLst/>
          </a:prstGeom>
          <a:noFill/>
          <a:ln w="19050">
            <a:solidFill>
              <a:srgbClr val="2E91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latin typeface="Calibri" panose="020F0502020204030204"/>
              <a:ea typeface="宋体" panose="02010600030101010101" pitchFamily="2" charset="-122"/>
            </a:endParaRPr>
          </a:p>
        </p:txBody>
      </p:sp>
      <p:sp>
        <p:nvSpPr>
          <p:cNvPr id="4" name="矩形 3"/>
          <p:cNvSpPr/>
          <p:nvPr>
            <p:custDataLst>
              <p:tags r:id="rId5"/>
            </p:custDataLst>
          </p:nvPr>
        </p:nvSpPr>
        <p:spPr>
          <a:xfrm>
            <a:off x="8153400" y="1913890"/>
            <a:ext cx="3768725" cy="3825240"/>
          </a:xfrm>
          <a:prstGeom prst="rect">
            <a:avLst/>
          </a:prstGeom>
          <a:noFill/>
          <a:ln w="19050">
            <a:solidFill>
              <a:srgbClr val="2E91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latin typeface="Calibri" panose="020F0502020204030204"/>
              <a:ea typeface="宋体" panose="02010600030101010101" pitchFamily="2" charset="-122"/>
            </a:endParaRPr>
          </a:p>
        </p:txBody>
      </p:sp>
      <p:sp>
        <p:nvSpPr>
          <p:cNvPr id="23" name="文本框 22"/>
          <p:cNvSpPr txBox="1"/>
          <p:nvPr>
            <p:custDataLst>
              <p:tags r:id="rId6"/>
            </p:custDataLst>
          </p:nvPr>
        </p:nvSpPr>
        <p:spPr>
          <a:xfrm>
            <a:off x="4799330" y="1760855"/>
            <a:ext cx="2533650" cy="307975"/>
          </a:xfrm>
          <a:prstGeom prst="rect">
            <a:avLst/>
          </a:prstGeom>
          <a:solidFill>
            <a:srgbClr val="2E91F7"/>
          </a:solidFill>
          <a:ln w="12700" cap="flat">
            <a:solidFill>
              <a:srgbClr val="2E91F7"/>
            </a:solidFill>
            <a:prstDash val="solid"/>
            <a:miter lim="800000"/>
          </a:ln>
          <a:effectLst/>
        </p:spPr>
        <p:txBody>
          <a:bodyPr rot="0" spcFirstLastPara="1" vertOverflow="overflow" horzOverflow="overflow" vert="horz" wrap="square" lIns="45719" tIns="45719" rIns="45719" bIns="45719" numCol="1" spcCol="38100" rtlCol="0" anchor="ctr">
            <a:noAutofit/>
          </a:bodyPr>
          <a:lstStyle>
            <a:defPPr>
              <a:defRPr lang="zh-CN"/>
            </a:defPPr>
            <a:lvl1pPr algn="ctr" hangingPunct="0">
              <a:defRPr sz="1200" b="1" kern="0">
                <a:solidFill>
                  <a:schemeClr val="bg1"/>
                </a:solidFill>
                <a:latin typeface="微软雅黑" panose="020B0503020204020204" charset="-122"/>
                <a:ea typeface="微软雅黑" panose="020B0503020204020204" charset="-122"/>
              </a:defRPr>
            </a:lvl1pPr>
          </a:lstStyle>
          <a:p>
            <a:r>
              <a:rPr lang="zh-CN" altLang="en-US" dirty="0">
                <a:sym typeface="+mn-ea"/>
              </a:rPr>
              <a:t>②新增大流量场景模型建设</a:t>
            </a:r>
            <a:endParaRPr lang="zh-CN" altLang="en-US" dirty="0">
              <a:sym typeface="+mn-ea"/>
            </a:endParaRPr>
          </a:p>
        </p:txBody>
      </p:sp>
      <p:sp>
        <p:nvSpPr>
          <p:cNvPr id="24" name="文本框 23"/>
          <p:cNvSpPr txBox="1"/>
          <p:nvPr>
            <p:custDataLst>
              <p:tags r:id="rId7"/>
            </p:custDataLst>
          </p:nvPr>
        </p:nvSpPr>
        <p:spPr>
          <a:xfrm>
            <a:off x="8839200" y="1756410"/>
            <a:ext cx="2533650" cy="307975"/>
          </a:xfrm>
          <a:prstGeom prst="rect">
            <a:avLst/>
          </a:prstGeom>
          <a:solidFill>
            <a:srgbClr val="2E91F7"/>
          </a:solidFill>
          <a:ln w="12700" cap="flat">
            <a:solidFill>
              <a:srgbClr val="2E91F7"/>
            </a:solidFill>
            <a:prstDash val="solid"/>
            <a:miter lim="800000"/>
          </a:ln>
          <a:effectLst/>
        </p:spPr>
        <p:txBody>
          <a:bodyPr rot="0" spcFirstLastPara="1" vertOverflow="overflow" horzOverflow="overflow" vert="horz" wrap="square" lIns="45719" tIns="45719" rIns="45719" bIns="45719" numCol="1" spcCol="38100" rtlCol="0" anchor="ctr">
            <a:noAutofit/>
          </a:bodyPr>
          <a:lstStyle>
            <a:defPPr>
              <a:defRPr lang="zh-CN"/>
            </a:defPPr>
            <a:lvl1pPr algn="ctr" hangingPunct="0">
              <a:defRPr sz="1200" b="1" kern="0">
                <a:solidFill>
                  <a:schemeClr val="bg1"/>
                </a:solidFill>
                <a:latin typeface="微软雅黑" panose="020B0503020204020204" charset="-122"/>
                <a:ea typeface="微软雅黑" panose="020B0503020204020204" charset="-122"/>
              </a:defRPr>
            </a:lvl1pPr>
          </a:lstStyle>
          <a:p>
            <a:r>
              <a:rPr lang="zh-CN" altLang="en-US" dirty="0"/>
              <a:t>③</a:t>
            </a:r>
            <a:r>
              <a:rPr lang="zh-CN" altLang="en-US" dirty="0">
                <a:sym typeface="+mn-ea"/>
              </a:rPr>
              <a:t>语音监测处置能力建设</a:t>
            </a:r>
            <a:endParaRPr lang="zh-CN" altLang="en-US" dirty="0"/>
          </a:p>
        </p:txBody>
      </p:sp>
      <p:sp>
        <p:nvSpPr>
          <p:cNvPr id="25" name="文本框 24"/>
          <p:cNvSpPr txBox="1"/>
          <p:nvPr/>
        </p:nvSpPr>
        <p:spPr>
          <a:xfrm>
            <a:off x="373380" y="2186305"/>
            <a:ext cx="3608070" cy="645160"/>
          </a:xfrm>
          <a:prstGeom prst="rect">
            <a:avLst/>
          </a:prstGeom>
          <a:noFill/>
        </p:spPr>
        <p:txBody>
          <a:bodyPr wrap="square" rtlCol="0" anchor="t">
            <a:spAutoFit/>
          </a:bodyPr>
          <a:lstStyle/>
          <a:p>
            <a:pPr marL="171450" indent="-171450">
              <a:lnSpc>
                <a:spcPct val="150000"/>
              </a:lnSpc>
              <a:buFont typeface="Wingdings" panose="05000000000000000000" charset="0"/>
              <a:buChar char="Ø"/>
            </a:pPr>
            <a:r>
              <a:rPr lang="zh-CN" altLang="en-US" sz="1200" dirty="0">
                <a:latin typeface="微软雅黑" panose="020B0503020204020204" charset="-122"/>
                <a:ea typeface="微软雅黑" panose="020B0503020204020204" charset="-122"/>
                <a:cs typeface="微软雅黑" panose="020B0503020204020204" charset="-122"/>
                <a:sym typeface="+mn-ea"/>
              </a:rPr>
              <a:t>对接</a:t>
            </a:r>
            <a:r>
              <a:rPr lang="en-US" altLang="zh-CN" sz="1200" dirty="0">
                <a:latin typeface="微软雅黑" panose="020B0503020204020204" charset="-122"/>
                <a:ea typeface="微软雅黑" panose="020B0503020204020204" charset="-122"/>
                <a:cs typeface="微软雅黑" panose="020B0503020204020204" charset="-122"/>
                <a:sym typeface="+mn-ea"/>
              </a:rPr>
              <a:t>IT</a:t>
            </a:r>
            <a:r>
              <a:rPr lang="zh-CN" altLang="en-US" sz="1200" dirty="0">
                <a:latin typeface="微软雅黑" panose="020B0503020204020204" charset="-122"/>
                <a:ea typeface="微软雅黑" panose="020B0503020204020204" charset="-122"/>
                <a:cs typeface="微软雅黑" panose="020B0503020204020204" charset="-122"/>
                <a:sym typeface="+mn-ea"/>
              </a:rPr>
              <a:t>公司完成开户数据接入改造，在现有接口新增流量类型、实名信息等</a:t>
            </a:r>
            <a:r>
              <a:rPr lang="en-US" altLang="zh-CN" sz="1200" dirty="0">
                <a:latin typeface="微软雅黑" panose="020B0503020204020204" charset="-122"/>
                <a:ea typeface="微软雅黑" panose="020B0503020204020204" charset="-122"/>
                <a:cs typeface="微软雅黑" panose="020B0503020204020204" charset="-122"/>
                <a:sym typeface="+mn-ea"/>
              </a:rPr>
              <a:t>18</a:t>
            </a:r>
            <a:r>
              <a:rPr lang="zh-CN" altLang="en-US" sz="1200" dirty="0">
                <a:latin typeface="微软雅黑" panose="020B0503020204020204" charset="-122"/>
                <a:ea typeface="微软雅黑" panose="020B0503020204020204" charset="-122"/>
                <a:cs typeface="微软雅黑" panose="020B0503020204020204" charset="-122"/>
                <a:sym typeface="+mn-ea"/>
              </a:rPr>
              <a:t>个字段。</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29" name="文本框 28"/>
          <p:cNvSpPr txBox="1"/>
          <p:nvPr/>
        </p:nvSpPr>
        <p:spPr>
          <a:xfrm>
            <a:off x="4291330" y="2184400"/>
            <a:ext cx="3608070" cy="645160"/>
          </a:xfrm>
          <a:prstGeom prst="rect">
            <a:avLst/>
          </a:prstGeom>
          <a:noFill/>
        </p:spPr>
        <p:txBody>
          <a:bodyPr wrap="square" rtlCol="0" anchor="t">
            <a:spAutoFit/>
          </a:bodyPr>
          <a:lstStyle/>
          <a:p>
            <a:pPr marL="171450" indent="-171450">
              <a:lnSpc>
                <a:spcPct val="150000"/>
              </a:lnSpc>
              <a:buFont typeface="Wingdings" panose="05000000000000000000" charset="0"/>
              <a:buChar char="Ø"/>
            </a:pPr>
            <a:r>
              <a:rPr lang="zh-CN" altLang="en-US" sz="1200" dirty="0">
                <a:latin typeface="微软雅黑" panose="020B0503020204020204" charset="-122"/>
                <a:ea typeface="微软雅黑" panose="020B0503020204020204" charset="-122"/>
                <a:sym typeface="+mn-ea"/>
              </a:rPr>
              <a:t>基于开户数据实名信息，建立</a:t>
            </a:r>
            <a:r>
              <a:rPr lang="en-US" altLang="zh-CN" sz="1200" dirty="0">
                <a:latin typeface="微软雅黑" panose="020B0503020204020204" charset="-122"/>
                <a:ea typeface="微软雅黑" panose="020B0503020204020204" charset="-122"/>
                <a:sym typeface="+mn-ea"/>
              </a:rPr>
              <a:t>2</a:t>
            </a:r>
            <a:r>
              <a:rPr lang="zh-CN" altLang="en-US" sz="1200" dirty="0">
                <a:latin typeface="微软雅黑" panose="020B0503020204020204" charset="-122"/>
                <a:ea typeface="微软雅黑" panose="020B0503020204020204" charset="-122"/>
                <a:sym typeface="+mn-ea"/>
              </a:rPr>
              <a:t>类通用大流量场景风险模型，预警至省侧核查反馈</a:t>
            </a:r>
            <a:r>
              <a:rPr lang="zh-CN" altLang="en-US" sz="1200" dirty="0">
                <a:latin typeface="微软雅黑" panose="020B0503020204020204" charset="-122"/>
                <a:ea typeface="微软雅黑" panose="020B0503020204020204" charset="-122"/>
                <a:cs typeface="微软雅黑" panose="020B0503020204020204" charset="-122"/>
                <a:sym typeface="+mn-ea"/>
              </a:rPr>
              <a:t>。</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33" name="圆角矩形 32"/>
          <p:cNvSpPr/>
          <p:nvPr>
            <p:custDataLst>
              <p:tags r:id="rId8"/>
            </p:custDataLst>
          </p:nvPr>
        </p:nvSpPr>
        <p:spPr>
          <a:xfrm>
            <a:off x="430530" y="3065145"/>
            <a:ext cx="725170" cy="400050"/>
          </a:xfrm>
          <a:prstGeom prst="roundRect">
            <a:avLst>
              <a:gd name="adj" fmla="val 0"/>
            </a:avLst>
          </a:prstGeom>
          <a:solidFill>
            <a:srgbClr val="58A7F9"/>
          </a:solidFill>
          <a:ln w="12700">
            <a:solidFill>
              <a:srgbClr val="58A7F9"/>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36195" tIns="0" rIns="36195" bIns="0" numCol="1" spcCol="0" rtlCol="0" fromWordArt="0" anchor="ctr" anchorCtr="0" forceAA="0" compatLnSpc="1">
            <a:noAutofit/>
          </a:bodyPr>
          <a:lstStyle/>
          <a:p>
            <a:pPr lvl="0" algn="ctr">
              <a:buClrTx/>
              <a:buSzTx/>
              <a:buFontTx/>
            </a:pPr>
            <a:r>
              <a:rPr lang="en-US" altLang="zh-CN" sz="900">
                <a:solidFill>
                  <a:schemeClr val="bg1"/>
                </a:solidFill>
                <a:latin typeface="微软雅黑" panose="020B0503020204020204" charset="-122"/>
                <a:ea typeface="微软雅黑" panose="020B0503020204020204" charset="-122"/>
                <a:sym typeface="+mn-ea"/>
              </a:rPr>
              <a:t>IT</a:t>
            </a:r>
            <a:r>
              <a:rPr lang="zh-CN" altLang="en-US" sz="900">
                <a:solidFill>
                  <a:schemeClr val="bg1"/>
                </a:solidFill>
                <a:latin typeface="微软雅黑" panose="020B0503020204020204" charset="-122"/>
                <a:ea typeface="微软雅黑" panose="020B0503020204020204" charset="-122"/>
                <a:sym typeface="+mn-ea"/>
              </a:rPr>
              <a:t>公司</a:t>
            </a:r>
            <a:endParaRPr lang="zh-CN" altLang="en-US" sz="900">
              <a:solidFill>
                <a:schemeClr val="bg1"/>
              </a:solidFill>
              <a:latin typeface="微软雅黑" panose="020B0503020204020204" charset="-122"/>
              <a:ea typeface="微软雅黑" panose="020B0503020204020204" charset="-122"/>
              <a:sym typeface="+mn-ea"/>
            </a:endParaRPr>
          </a:p>
        </p:txBody>
      </p:sp>
      <p:sp>
        <p:nvSpPr>
          <p:cNvPr id="35" name="右箭头 34"/>
          <p:cNvSpPr/>
          <p:nvPr/>
        </p:nvSpPr>
        <p:spPr>
          <a:xfrm>
            <a:off x="1424940" y="3165475"/>
            <a:ext cx="1595120" cy="201295"/>
          </a:xfrm>
          <a:prstGeom prst="rightArrow">
            <a:avLst/>
          </a:prstGeom>
          <a:solidFill>
            <a:srgbClr val="58A7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1290955" y="3325495"/>
            <a:ext cx="1823085" cy="368300"/>
          </a:xfrm>
          <a:prstGeom prst="rect">
            <a:avLst/>
          </a:prstGeom>
          <a:noFill/>
        </p:spPr>
        <p:txBody>
          <a:bodyPr wrap="square" rtlCol="0">
            <a:spAutoFit/>
          </a:bodyPr>
          <a:lstStyle/>
          <a:p>
            <a:pPr algn="ctr"/>
            <a:r>
              <a:rPr lang="zh-CN" altLang="en-US" sz="900" b="1">
                <a:solidFill>
                  <a:schemeClr val="accent6"/>
                </a:solidFill>
                <a:latin typeface="微软雅黑" panose="020B0503020204020204" charset="-122"/>
                <a:ea typeface="微软雅黑" panose="020B0503020204020204" charset="-122"/>
              </a:rPr>
              <a:t>新增字段：流量限制类型、机主证件号、单位证件号等</a:t>
            </a:r>
            <a:endParaRPr lang="zh-CN" altLang="en-US" sz="900" b="1">
              <a:solidFill>
                <a:schemeClr val="accent6"/>
              </a:solidFill>
              <a:latin typeface="微软雅黑" panose="020B0503020204020204" charset="-122"/>
              <a:ea typeface="微软雅黑" panose="020B0503020204020204" charset="-122"/>
            </a:endParaRPr>
          </a:p>
        </p:txBody>
      </p:sp>
      <p:sp>
        <p:nvSpPr>
          <p:cNvPr id="39" name="圆角矩形 38"/>
          <p:cNvSpPr/>
          <p:nvPr>
            <p:custDataLst>
              <p:tags r:id="rId9"/>
            </p:custDataLst>
          </p:nvPr>
        </p:nvSpPr>
        <p:spPr>
          <a:xfrm>
            <a:off x="3259455" y="3065145"/>
            <a:ext cx="666115" cy="407670"/>
          </a:xfrm>
          <a:prstGeom prst="roundRect">
            <a:avLst>
              <a:gd name="adj" fmla="val 0"/>
            </a:avLst>
          </a:prstGeom>
          <a:solidFill>
            <a:srgbClr val="58A7F9"/>
          </a:solidFill>
          <a:ln w="12700">
            <a:solidFill>
              <a:srgbClr val="58A7F9"/>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36195" tIns="0" rIns="36195" bIns="0" numCol="1" spcCol="0" rtlCol="0" fromWordArt="0" anchor="ctr" anchorCtr="0" forceAA="0" compatLnSpc="1">
            <a:noAutofit/>
          </a:bodyPr>
          <a:lstStyle/>
          <a:p>
            <a:pPr lvl="0" algn="ctr">
              <a:buClrTx/>
              <a:buSzTx/>
              <a:buFontTx/>
            </a:pPr>
            <a:r>
              <a:rPr lang="zh-CN" altLang="en-US" sz="900">
                <a:solidFill>
                  <a:schemeClr val="bg1"/>
                </a:solidFill>
                <a:latin typeface="微软雅黑" panose="020B0503020204020204" charset="-122"/>
                <a:ea typeface="微软雅黑" panose="020B0503020204020204" charset="-122"/>
                <a:sym typeface="+mn-ea"/>
              </a:rPr>
              <a:t>物联网公司</a:t>
            </a:r>
            <a:endParaRPr lang="zh-CN" altLang="en-US" sz="900">
              <a:solidFill>
                <a:schemeClr val="bg1"/>
              </a:solidFill>
              <a:latin typeface="微软雅黑" panose="020B0503020204020204" charset="-122"/>
              <a:ea typeface="微软雅黑" panose="020B0503020204020204" charset="-122"/>
              <a:sym typeface="+mn-ea"/>
            </a:endParaRPr>
          </a:p>
        </p:txBody>
      </p:sp>
      <p:sp>
        <p:nvSpPr>
          <p:cNvPr id="40" name="文本框 39"/>
          <p:cNvSpPr txBox="1"/>
          <p:nvPr/>
        </p:nvSpPr>
        <p:spPr>
          <a:xfrm>
            <a:off x="1582420" y="2955925"/>
            <a:ext cx="1211580" cy="245110"/>
          </a:xfrm>
          <a:prstGeom prst="rect">
            <a:avLst/>
          </a:prstGeom>
          <a:noFill/>
        </p:spPr>
        <p:txBody>
          <a:bodyPr wrap="square" rtlCol="0">
            <a:spAutoFit/>
          </a:bodyPr>
          <a:lstStyle/>
          <a:p>
            <a:pPr algn="ctr"/>
            <a:r>
              <a:rPr lang="zh-CN" altLang="en-US" sz="1000" b="1">
                <a:solidFill>
                  <a:srgbClr val="2E91F7"/>
                </a:solidFill>
                <a:latin typeface="微软雅黑" panose="020B0503020204020204" charset="-122"/>
                <a:ea typeface="微软雅黑" panose="020B0503020204020204" charset="-122"/>
              </a:rPr>
              <a:t>开户数据文件接口</a:t>
            </a:r>
            <a:endParaRPr lang="zh-CN" altLang="en-US" sz="1000" b="1">
              <a:solidFill>
                <a:srgbClr val="2E91F7"/>
              </a:solidFill>
              <a:latin typeface="微软雅黑" panose="020B0503020204020204" charset="-122"/>
              <a:ea typeface="微软雅黑" panose="020B0503020204020204" charset="-122"/>
            </a:endParaRPr>
          </a:p>
        </p:txBody>
      </p:sp>
      <p:sp>
        <p:nvSpPr>
          <p:cNvPr id="41" name="文本框 40"/>
          <p:cNvSpPr txBox="1"/>
          <p:nvPr/>
        </p:nvSpPr>
        <p:spPr>
          <a:xfrm>
            <a:off x="8234045" y="2132965"/>
            <a:ext cx="3674745" cy="645160"/>
          </a:xfrm>
          <a:prstGeom prst="rect">
            <a:avLst/>
          </a:prstGeom>
          <a:noFill/>
        </p:spPr>
        <p:txBody>
          <a:bodyPr wrap="square" rtlCol="0" anchor="t">
            <a:spAutoFit/>
          </a:bodyPr>
          <a:lstStyle/>
          <a:p>
            <a:pPr marL="171450" indent="-171450">
              <a:lnSpc>
                <a:spcPct val="150000"/>
              </a:lnSpc>
              <a:buFont typeface="Wingdings" panose="05000000000000000000" charset="0"/>
              <a:buChar char="Ø"/>
            </a:pPr>
            <a:r>
              <a:rPr lang="zh-CN" altLang="en-US" sz="1200" dirty="0">
                <a:latin typeface="微软雅黑" panose="020B0503020204020204" charset="-122"/>
                <a:ea typeface="微软雅黑" panose="020B0503020204020204" charset="-122"/>
                <a:sym typeface="+mn-ea"/>
              </a:rPr>
              <a:t>对接部平台获取语音风险监测数据，建立风险预警管控功能，建设核查处置数据上报接口。</a:t>
            </a:r>
            <a:endParaRPr lang="zh-CN" altLang="en-US" sz="1200" dirty="0">
              <a:latin typeface="微软雅黑" panose="020B0503020204020204" charset="-122"/>
              <a:ea typeface="微软雅黑" panose="020B0503020204020204" charset="-122"/>
              <a:sym typeface="+mn-ea"/>
            </a:endParaRPr>
          </a:p>
        </p:txBody>
      </p:sp>
      <p:sp>
        <p:nvSpPr>
          <p:cNvPr id="5" name="文本框 4"/>
          <p:cNvSpPr txBox="1"/>
          <p:nvPr>
            <p:custDataLst>
              <p:tags r:id="rId10"/>
            </p:custDataLst>
          </p:nvPr>
        </p:nvSpPr>
        <p:spPr>
          <a:xfrm>
            <a:off x="295275" y="5920105"/>
            <a:ext cx="996315" cy="756285"/>
          </a:xfrm>
          <a:prstGeom prst="rect">
            <a:avLst/>
          </a:prstGeom>
          <a:solidFill>
            <a:srgbClr val="2E91F7"/>
          </a:solidFill>
          <a:ln w="12700" cap="flat">
            <a:solidFill>
              <a:srgbClr val="2E91F7"/>
            </a:solidFill>
            <a:prstDash val="solid"/>
            <a:miter lim="800000"/>
          </a:ln>
          <a:effectLst/>
        </p:spPr>
        <p:txBody>
          <a:bodyPr rot="0" spcFirstLastPara="1" vertOverflow="overflow" horzOverflow="overflow" vert="horz" wrap="square" lIns="45719" tIns="45719" rIns="45719" bIns="45719" numCol="1" spcCol="38100" rtlCol="0" anchor="ctr">
            <a:noAutofit/>
          </a:bodyPr>
          <a:lstStyle>
            <a:defPPr>
              <a:defRPr lang="zh-CN"/>
            </a:defPPr>
            <a:lvl1pPr algn="ctr" hangingPunct="0">
              <a:defRPr sz="1200" b="1" kern="0">
                <a:solidFill>
                  <a:schemeClr val="bg1"/>
                </a:solidFill>
                <a:latin typeface="微软雅黑" panose="020B0503020204020204" charset="-122"/>
                <a:ea typeface="微软雅黑" panose="020B0503020204020204" charset="-122"/>
              </a:defRPr>
            </a:lvl1pPr>
          </a:lstStyle>
          <a:p>
            <a:r>
              <a:rPr lang="zh-CN" altLang="en-US" dirty="0"/>
              <a:t>单位分工</a:t>
            </a:r>
            <a:endParaRPr lang="zh-CN" altLang="en-US" dirty="0"/>
          </a:p>
        </p:txBody>
      </p:sp>
      <p:sp>
        <p:nvSpPr>
          <p:cNvPr id="6" name="矩形 5"/>
          <p:cNvSpPr/>
          <p:nvPr>
            <p:custDataLst>
              <p:tags r:id="rId11"/>
            </p:custDataLst>
          </p:nvPr>
        </p:nvSpPr>
        <p:spPr>
          <a:xfrm>
            <a:off x="1439545" y="5920105"/>
            <a:ext cx="10482580" cy="756285"/>
          </a:xfrm>
          <a:prstGeom prst="rect">
            <a:avLst/>
          </a:prstGeom>
          <a:noFill/>
          <a:ln w="19050">
            <a:solidFill>
              <a:srgbClr val="2E91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800">
              <a:solidFill>
                <a:prstClr val="white"/>
              </a:solidFill>
              <a:latin typeface="Calibri" panose="020F0502020204030204"/>
              <a:ea typeface="宋体" panose="02010600030101010101" pitchFamily="2" charset="-122"/>
            </a:endParaRPr>
          </a:p>
        </p:txBody>
      </p:sp>
      <p:sp>
        <p:nvSpPr>
          <p:cNvPr id="7" name="文本框 6"/>
          <p:cNvSpPr txBox="1"/>
          <p:nvPr/>
        </p:nvSpPr>
        <p:spPr>
          <a:xfrm>
            <a:off x="276860" y="4139565"/>
            <a:ext cx="3735705" cy="645160"/>
          </a:xfrm>
          <a:prstGeom prst="rect">
            <a:avLst/>
          </a:prstGeom>
          <a:noFill/>
        </p:spPr>
        <p:txBody>
          <a:bodyPr wrap="square" rtlCol="0" anchor="t">
            <a:spAutoFit/>
          </a:bodyPr>
          <a:lstStyle/>
          <a:p>
            <a:pPr marL="171450" indent="-171450">
              <a:lnSpc>
                <a:spcPct val="150000"/>
              </a:lnSpc>
              <a:buFont typeface="Wingdings" panose="05000000000000000000" charset="0"/>
              <a:buChar char="Ø"/>
            </a:pPr>
            <a:r>
              <a:rPr lang="zh-CN" altLang="en-US" sz="1200" dirty="0">
                <a:latin typeface="微软雅黑" panose="020B0503020204020204" charset="-122"/>
                <a:ea typeface="微软雅黑" panose="020B0503020204020204" charset="-122"/>
                <a:cs typeface="微软雅黑" panose="020B0503020204020204" charset="-122"/>
                <a:sym typeface="+mn-ea"/>
              </a:rPr>
              <a:t>基于开户数据流量类型信息，完成漫游诈骗高发区、黑名单访问</a:t>
            </a:r>
            <a:r>
              <a:rPr lang="en-US" altLang="zh-CN" sz="1200" dirty="0">
                <a:latin typeface="微软雅黑" panose="020B0503020204020204" charset="-122"/>
                <a:ea typeface="微软雅黑" panose="020B0503020204020204" charset="-122"/>
                <a:cs typeface="微软雅黑" panose="020B0503020204020204" charset="-122"/>
                <a:sym typeface="+mn-ea"/>
              </a:rPr>
              <a:t>2</a:t>
            </a:r>
            <a:r>
              <a:rPr lang="zh-CN" altLang="en-US" sz="1200" dirty="0">
                <a:latin typeface="微软雅黑" panose="020B0503020204020204" charset="-122"/>
                <a:ea typeface="微软雅黑" panose="020B0503020204020204" charset="-122"/>
                <a:cs typeface="微软雅黑" panose="020B0503020204020204" charset="-122"/>
                <a:sym typeface="+mn-ea"/>
              </a:rPr>
              <a:t>类模型优化，进一步提升模型准确性。</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8" name="文本框 7"/>
          <p:cNvSpPr txBox="1"/>
          <p:nvPr/>
        </p:nvSpPr>
        <p:spPr>
          <a:xfrm>
            <a:off x="363220" y="4765675"/>
            <a:ext cx="3713480" cy="768350"/>
          </a:xfrm>
          <a:prstGeom prst="rect">
            <a:avLst/>
          </a:prstGeom>
          <a:noFill/>
        </p:spPr>
        <p:txBody>
          <a:bodyPr wrap="square" rtlCol="0" anchor="t">
            <a:spAutoFit/>
          </a:bodyPr>
          <a:lstStyle/>
          <a:p>
            <a:pPr marL="171450" indent="-171450">
              <a:lnSpc>
                <a:spcPct val="200000"/>
              </a:lnSpc>
              <a:buFont typeface="Wingdings" panose="05000000000000000000" charset="0"/>
              <a:buChar char="n"/>
            </a:pPr>
            <a:r>
              <a:rPr lang="zh-CN" altLang="en-US" sz="1100" b="1" dirty="0">
                <a:solidFill>
                  <a:srgbClr val="2E91F7"/>
                </a:solidFill>
                <a:latin typeface="微软雅黑" panose="020B0503020204020204" charset="-122"/>
                <a:ea typeface="微软雅黑" panose="020B0503020204020204" charset="-122"/>
                <a:sym typeface="+mn-ea"/>
              </a:rPr>
              <a:t>漫游诈骗高发区：</a:t>
            </a:r>
            <a:r>
              <a:rPr lang="zh-CN" altLang="en-US" sz="1100" dirty="0">
                <a:latin typeface="微软雅黑" panose="020B0503020204020204" charset="-122"/>
                <a:ea typeface="微软雅黑" panose="020B0503020204020204" charset="-122"/>
                <a:sym typeface="+mn-ea"/>
              </a:rPr>
              <a:t>剔除定向小流量卡，更新区域范围</a:t>
            </a:r>
            <a:r>
              <a:rPr lang="zh-CN" altLang="en-US" sz="1100" dirty="0">
                <a:latin typeface="微软雅黑" panose="020B0503020204020204" charset="-122"/>
                <a:ea typeface="微软雅黑" panose="020B0503020204020204" charset="-122"/>
                <a:cs typeface="微软雅黑" panose="020B0503020204020204" charset="-122"/>
                <a:sym typeface="+mn-ea"/>
              </a:rPr>
              <a:t>。</a:t>
            </a:r>
            <a:endParaRPr lang="zh-CN" altLang="en-US" sz="1100" dirty="0">
              <a:latin typeface="微软雅黑" panose="020B0503020204020204" charset="-122"/>
              <a:ea typeface="微软雅黑" panose="020B0503020204020204" charset="-122"/>
              <a:cs typeface="微软雅黑" panose="020B0503020204020204" charset="-122"/>
              <a:sym typeface="+mn-ea"/>
            </a:endParaRPr>
          </a:p>
          <a:p>
            <a:pPr marL="171450" indent="-171450">
              <a:lnSpc>
                <a:spcPct val="200000"/>
              </a:lnSpc>
              <a:buFont typeface="Wingdings" panose="05000000000000000000" charset="0"/>
              <a:buChar char="n"/>
            </a:pPr>
            <a:r>
              <a:rPr lang="zh-CN" altLang="en-US" sz="1100" b="1" dirty="0">
                <a:solidFill>
                  <a:srgbClr val="2E91F7"/>
                </a:solidFill>
                <a:latin typeface="微软雅黑" panose="020B0503020204020204" charset="-122"/>
                <a:ea typeface="微软雅黑" panose="020B0503020204020204" charset="-122"/>
                <a:cs typeface="微软雅黑" panose="020B0503020204020204" charset="-122"/>
                <a:sym typeface="+mn-ea"/>
              </a:rPr>
              <a:t>黑名单访问：</a:t>
            </a:r>
            <a:r>
              <a:rPr lang="zh-CN" altLang="en-US" sz="1100" dirty="0">
                <a:latin typeface="微软雅黑" panose="020B0503020204020204" charset="-122"/>
                <a:ea typeface="微软雅黑" panose="020B0503020204020204" charset="-122"/>
                <a:cs typeface="微软雅黑" panose="020B0503020204020204" charset="-122"/>
                <a:sym typeface="+mn-ea"/>
              </a:rPr>
              <a:t>剔除通用大流量且个人实名卡。</a:t>
            </a:r>
            <a:endParaRPr lang="zh-CN" altLang="en-US" sz="1100" dirty="0">
              <a:latin typeface="微软雅黑" panose="020B0503020204020204" charset="-122"/>
              <a:ea typeface="微软雅黑" panose="020B0503020204020204" charset="-122"/>
              <a:cs typeface="微软雅黑" panose="020B0503020204020204" charset="-122"/>
              <a:sym typeface="+mn-ea"/>
            </a:endParaRPr>
          </a:p>
        </p:txBody>
      </p:sp>
      <p:sp>
        <p:nvSpPr>
          <p:cNvPr id="9" name="文本框 8"/>
          <p:cNvSpPr txBox="1"/>
          <p:nvPr/>
        </p:nvSpPr>
        <p:spPr>
          <a:xfrm>
            <a:off x="1439545" y="5949315"/>
            <a:ext cx="8093075" cy="645160"/>
          </a:xfrm>
          <a:prstGeom prst="rect">
            <a:avLst/>
          </a:prstGeom>
          <a:noFill/>
        </p:spPr>
        <p:txBody>
          <a:bodyPr wrap="square" rtlCol="0" anchor="t">
            <a:spAutoFit/>
          </a:bodyPr>
          <a:lstStyle/>
          <a:p>
            <a:pPr marL="171450" indent="-171450">
              <a:lnSpc>
                <a:spcPct val="150000"/>
              </a:lnSpc>
              <a:buFont typeface="Wingdings" panose="05000000000000000000" charset="0"/>
              <a:buChar char="Ø"/>
            </a:pPr>
            <a:r>
              <a:rPr lang="en-US" altLang="zh-CN" sz="1200" dirty="0">
                <a:latin typeface="微软雅黑" panose="020B0503020204020204" charset="-122"/>
                <a:ea typeface="微软雅黑" panose="020B0503020204020204" charset="-122"/>
                <a:cs typeface="微软雅黑" panose="020B0503020204020204" charset="-122"/>
                <a:sym typeface="+mn-ea"/>
              </a:rPr>
              <a:t>IT</a:t>
            </a:r>
            <a:r>
              <a:rPr lang="zh-CN" altLang="en-US" sz="1200" dirty="0">
                <a:latin typeface="微软雅黑" panose="020B0503020204020204" charset="-122"/>
                <a:ea typeface="微软雅黑" panose="020B0503020204020204" charset="-122"/>
                <a:cs typeface="微软雅黑" panose="020B0503020204020204" charset="-122"/>
                <a:sym typeface="+mn-ea"/>
              </a:rPr>
              <a:t>公司：在现有同步至物联网公司的开户数据文件接口中，新增模型改造所需的</a:t>
            </a:r>
            <a:r>
              <a:rPr lang="en-US" altLang="zh-CN" sz="1200" dirty="0">
                <a:latin typeface="微软雅黑" panose="020B0503020204020204" charset="-122"/>
                <a:ea typeface="微软雅黑" panose="020B0503020204020204" charset="-122"/>
                <a:cs typeface="微软雅黑" panose="020B0503020204020204" charset="-122"/>
                <a:sym typeface="+mn-ea"/>
              </a:rPr>
              <a:t>18</a:t>
            </a:r>
            <a:r>
              <a:rPr lang="zh-CN" altLang="en-US" sz="1200" dirty="0">
                <a:latin typeface="微软雅黑" panose="020B0503020204020204" charset="-122"/>
                <a:ea typeface="微软雅黑" panose="020B0503020204020204" charset="-122"/>
                <a:cs typeface="微软雅黑" panose="020B0503020204020204" charset="-122"/>
                <a:sym typeface="+mn-ea"/>
              </a:rPr>
              <a:t>个字段；</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marL="171450" indent="-171450">
              <a:lnSpc>
                <a:spcPct val="150000"/>
              </a:lnSpc>
              <a:buFont typeface="Wingdings" panose="05000000000000000000" charset="0"/>
              <a:buChar char="Ø"/>
            </a:pPr>
            <a:r>
              <a:rPr lang="zh-CN" altLang="en-US" sz="1200" dirty="0">
                <a:latin typeface="微软雅黑" panose="020B0503020204020204" charset="-122"/>
                <a:ea typeface="微软雅黑" panose="020B0503020204020204" charset="-122"/>
                <a:cs typeface="微软雅黑" panose="020B0503020204020204" charset="-122"/>
                <a:sym typeface="+mn-ea"/>
              </a:rPr>
              <a:t>物联网公司：完成</a:t>
            </a:r>
            <a:r>
              <a:rPr lang="en-US" altLang="zh-CN" sz="1200" dirty="0">
                <a:latin typeface="微软雅黑" panose="020B0503020204020204" charset="-122"/>
                <a:ea typeface="微软雅黑" panose="020B0503020204020204" charset="-122"/>
                <a:cs typeface="微软雅黑" panose="020B0503020204020204" charset="-122"/>
                <a:sym typeface="+mn-ea"/>
              </a:rPr>
              <a:t>2</a:t>
            </a:r>
            <a:r>
              <a:rPr lang="zh-CN" altLang="en-US" sz="1200" dirty="0">
                <a:latin typeface="微软雅黑" panose="020B0503020204020204" charset="-122"/>
                <a:ea typeface="微软雅黑" panose="020B0503020204020204" charset="-122"/>
                <a:cs typeface="微软雅黑" panose="020B0503020204020204" charset="-122"/>
                <a:sym typeface="+mn-ea"/>
              </a:rPr>
              <a:t>类模型优化，新增</a:t>
            </a:r>
            <a:r>
              <a:rPr lang="en-US" altLang="zh-CN" sz="1200" dirty="0">
                <a:latin typeface="微软雅黑" panose="020B0503020204020204" charset="-122"/>
                <a:ea typeface="微软雅黑" panose="020B0503020204020204" charset="-122"/>
                <a:cs typeface="微软雅黑" panose="020B0503020204020204" charset="-122"/>
                <a:sym typeface="+mn-ea"/>
              </a:rPr>
              <a:t>2</a:t>
            </a:r>
            <a:r>
              <a:rPr lang="zh-CN" altLang="en-US" sz="1200" dirty="0">
                <a:latin typeface="微软雅黑" panose="020B0503020204020204" charset="-122"/>
                <a:ea typeface="微软雅黑" panose="020B0503020204020204" charset="-122"/>
                <a:cs typeface="微软雅黑" panose="020B0503020204020204" charset="-122"/>
                <a:sym typeface="+mn-ea"/>
              </a:rPr>
              <a:t>类大流量场景模型建设，新建语音监测处置能和数据上报能力；</a:t>
            </a:r>
            <a:endParaRPr lang="zh-CN" altLang="en-US" sz="1200" dirty="0">
              <a:latin typeface="微软雅黑" panose="020B0503020204020204" charset="-122"/>
              <a:ea typeface="微软雅黑" panose="020B0503020204020204" charset="-122"/>
              <a:cs typeface="微软雅黑" panose="020B0503020204020204" charset="-122"/>
              <a:sym typeface="+mn-ea"/>
            </a:endParaRPr>
          </a:p>
        </p:txBody>
      </p:sp>
      <p:sp>
        <p:nvSpPr>
          <p:cNvPr id="11" name="文本框 10"/>
          <p:cNvSpPr txBox="1"/>
          <p:nvPr/>
        </p:nvSpPr>
        <p:spPr>
          <a:xfrm>
            <a:off x="327025" y="3679825"/>
            <a:ext cx="3727450" cy="368300"/>
          </a:xfrm>
          <a:prstGeom prst="rect">
            <a:avLst/>
          </a:prstGeom>
          <a:noFill/>
        </p:spPr>
        <p:txBody>
          <a:bodyPr wrap="square" rtlCol="0" anchor="t">
            <a:spAutoFit/>
          </a:bodyPr>
          <a:lstStyle/>
          <a:p>
            <a:pPr indent="0">
              <a:lnSpc>
                <a:spcPct val="150000"/>
              </a:lnSpc>
              <a:buFont typeface="Wingdings" panose="05000000000000000000" charset="0"/>
              <a:buNone/>
            </a:pPr>
            <a:r>
              <a:rPr lang="zh-CN" altLang="en-US" sz="1200" b="1" dirty="0">
                <a:solidFill>
                  <a:srgbClr val="FF0000"/>
                </a:solidFill>
                <a:latin typeface="微软雅黑" panose="020B0503020204020204" charset="-122"/>
                <a:ea typeface="微软雅黑" panose="020B0503020204020204" charset="-122"/>
                <a:cs typeface="微软雅黑" panose="020B0503020204020204" charset="-122"/>
                <a:sym typeface="+mn-ea"/>
              </a:rPr>
              <a:t>风险点：数据接入方案</a:t>
            </a:r>
            <a:r>
              <a:rPr lang="en-US" altLang="zh-CN" sz="1200" b="1" dirty="0">
                <a:solidFill>
                  <a:srgbClr val="FF0000"/>
                </a:solidFill>
                <a:latin typeface="微软雅黑" panose="020B0503020204020204" charset="-122"/>
                <a:ea typeface="微软雅黑" panose="020B0503020204020204" charset="-122"/>
                <a:cs typeface="微软雅黑" panose="020B0503020204020204" charset="-122"/>
                <a:sym typeface="+mn-ea"/>
              </a:rPr>
              <a:t>IT</a:t>
            </a:r>
            <a:r>
              <a:rPr lang="zh-CN" altLang="en-US" sz="1200" b="1" dirty="0">
                <a:solidFill>
                  <a:srgbClr val="FF0000"/>
                </a:solidFill>
                <a:latin typeface="微软雅黑" panose="020B0503020204020204" charset="-122"/>
                <a:ea typeface="微软雅黑" panose="020B0503020204020204" charset="-122"/>
                <a:cs typeface="微软雅黑" panose="020B0503020204020204" charset="-122"/>
                <a:sym typeface="+mn-ea"/>
              </a:rPr>
              <a:t>公司评估中，暂未议定方案</a:t>
            </a:r>
            <a:endParaRPr lang="zh-CN" altLang="en-US" sz="1200" b="1" dirty="0">
              <a:solidFill>
                <a:srgbClr val="FF0000"/>
              </a:solidFill>
              <a:latin typeface="微软雅黑" panose="020B0503020204020204" charset="-122"/>
              <a:ea typeface="微软雅黑" panose="020B0503020204020204" charset="-122"/>
              <a:cs typeface="微软雅黑" panose="020B0503020204020204" charset="-122"/>
              <a:sym typeface="+mn-ea"/>
            </a:endParaRPr>
          </a:p>
        </p:txBody>
      </p:sp>
      <p:sp>
        <p:nvSpPr>
          <p:cNvPr id="12" name="圆角矩形 300"/>
          <p:cNvSpPr/>
          <p:nvPr>
            <p:custDataLst>
              <p:tags r:id="rId12"/>
            </p:custDataLst>
          </p:nvPr>
        </p:nvSpPr>
        <p:spPr bwMode="auto">
          <a:xfrm>
            <a:off x="4655820" y="4925695"/>
            <a:ext cx="2929890" cy="359410"/>
          </a:xfrm>
          <a:prstGeom prst="roundRect">
            <a:avLst>
              <a:gd name="adj" fmla="val 20848"/>
            </a:avLst>
          </a:prstGeom>
          <a:gradFill>
            <a:gsLst>
              <a:gs pos="0">
                <a:srgbClr val="2E91F7">
                  <a:alpha val="14000"/>
                </a:srgbClr>
              </a:gs>
              <a:gs pos="100000">
                <a:schemeClr val="bg1"/>
              </a:gs>
            </a:gsLst>
            <a:lin ang="16200000" scaled="0"/>
          </a:gradFill>
          <a:ln w="12700">
            <a:solidFill>
              <a:srgbClr val="2E91F7"/>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lstStyle/>
          <a:p>
            <a:pPr lvl="0" algn="ctr">
              <a:buClrTx/>
              <a:buSzTx/>
              <a:buFontTx/>
            </a:pPr>
            <a:r>
              <a:rPr lang="en-US" altLang="zh-CN" sz="1200">
                <a:solidFill>
                  <a:schemeClr val="tx1"/>
                </a:solidFill>
                <a:latin typeface="微软雅黑" panose="020B0503020204020204" charset="-122"/>
                <a:ea typeface="微软雅黑" panose="020B0503020204020204" charset="-122"/>
                <a:sym typeface="华文细黑" panose="02010600040101010101" pitchFamily="2" charset="-122"/>
              </a:rPr>
              <a:t>OneLink</a:t>
            </a:r>
            <a:r>
              <a:rPr lang="zh-CN" altLang="en-US" sz="1200">
                <a:solidFill>
                  <a:schemeClr val="tx1"/>
                </a:solidFill>
                <a:latin typeface="微软雅黑" panose="020B0503020204020204" charset="-122"/>
                <a:ea typeface="微软雅黑" panose="020B0503020204020204" charset="-122"/>
                <a:sym typeface="华文细黑" panose="02010600040101010101" pitchFamily="2" charset="-122"/>
              </a:rPr>
              <a:t>运营管理平台</a:t>
            </a:r>
            <a:endParaRPr lang="zh-CN" altLang="en-US" sz="1200">
              <a:solidFill>
                <a:schemeClr val="tx1"/>
              </a:solidFill>
              <a:latin typeface="微软雅黑" panose="020B0503020204020204" charset="-122"/>
              <a:ea typeface="微软雅黑" panose="020B0503020204020204" charset="-122"/>
              <a:sym typeface="华文细黑" panose="02010600040101010101" pitchFamily="2" charset="-122"/>
            </a:endParaRPr>
          </a:p>
        </p:txBody>
      </p:sp>
      <p:sp>
        <p:nvSpPr>
          <p:cNvPr id="14" name="上箭头 13"/>
          <p:cNvSpPr/>
          <p:nvPr>
            <p:custDataLst>
              <p:tags r:id="rId13"/>
            </p:custDataLst>
          </p:nvPr>
        </p:nvSpPr>
        <p:spPr>
          <a:xfrm>
            <a:off x="6234430" y="4359910"/>
            <a:ext cx="177165" cy="405765"/>
          </a:xfrm>
          <a:prstGeom prst="upArrow">
            <a:avLst/>
          </a:prstGeom>
          <a:gradFill>
            <a:gsLst>
              <a:gs pos="0">
                <a:srgbClr val="2E91F7">
                  <a:alpha val="100000"/>
                </a:srgbClr>
              </a:gs>
              <a:gs pos="100000">
                <a:srgbClr val="2E91F7">
                  <a:alpha val="3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5" name="上箭头 14"/>
          <p:cNvSpPr/>
          <p:nvPr>
            <p:custDataLst>
              <p:tags r:id="rId14"/>
            </p:custDataLst>
          </p:nvPr>
        </p:nvSpPr>
        <p:spPr>
          <a:xfrm rot="10800000">
            <a:off x="5923280" y="4371340"/>
            <a:ext cx="177165" cy="405765"/>
          </a:xfrm>
          <a:prstGeom prst="upArrow">
            <a:avLst/>
          </a:prstGeom>
          <a:gradFill>
            <a:gsLst>
              <a:gs pos="0">
                <a:srgbClr val="2E91F7">
                  <a:alpha val="100000"/>
                </a:srgbClr>
              </a:gs>
              <a:gs pos="100000">
                <a:srgbClr val="2E91F7">
                  <a:alpha val="3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85" name="矩形 84"/>
          <p:cNvSpPr/>
          <p:nvPr>
            <p:custDataLst>
              <p:tags r:id="rId15"/>
            </p:custDataLst>
          </p:nvPr>
        </p:nvSpPr>
        <p:spPr>
          <a:xfrm>
            <a:off x="4939665" y="4462145"/>
            <a:ext cx="983615" cy="2012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kern="0" dirty="0">
                <a:solidFill>
                  <a:schemeClr val="tx1"/>
                </a:solidFill>
                <a:latin typeface="微软雅黑" panose="020B0503020204020204" charset="-122"/>
                <a:ea typeface="微软雅黑" panose="020B0503020204020204" charset="-122"/>
                <a:cs typeface="Arial Unicode MS" panose="020B0604020202020204" charset="-122"/>
              </a:rPr>
              <a:t>下发各省核查</a:t>
            </a:r>
            <a:endParaRPr lang="zh-CN" altLang="en-US" sz="1000" kern="0" dirty="0">
              <a:solidFill>
                <a:schemeClr val="tx1"/>
              </a:solidFill>
              <a:latin typeface="微软雅黑" panose="020B0503020204020204" charset="-122"/>
              <a:ea typeface="微软雅黑" panose="020B0503020204020204" charset="-122"/>
              <a:cs typeface="Arial Unicode MS" panose="020B0604020202020204" charset="-122"/>
            </a:endParaRPr>
          </a:p>
        </p:txBody>
      </p:sp>
      <p:sp>
        <p:nvSpPr>
          <p:cNvPr id="16" name="矩形 15"/>
          <p:cNvSpPr/>
          <p:nvPr>
            <p:custDataLst>
              <p:tags r:id="rId16"/>
            </p:custDataLst>
          </p:nvPr>
        </p:nvSpPr>
        <p:spPr>
          <a:xfrm>
            <a:off x="6404610" y="4456430"/>
            <a:ext cx="991870" cy="2349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kern="0" dirty="0">
                <a:solidFill>
                  <a:schemeClr val="tx1"/>
                </a:solidFill>
                <a:latin typeface="微软雅黑" panose="020B0503020204020204" charset="-122"/>
                <a:ea typeface="微软雅黑" panose="020B0503020204020204" charset="-122"/>
                <a:cs typeface="Arial Unicode MS" panose="020B0604020202020204" charset="-122"/>
              </a:rPr>
              <a:t>处置结果反馈</a:t>
            </a:r>
            <a:endParaRPr lang="zh-CN" altLang="en-US" sz="1000" kern="0" dirty="0">
              <a:solidFill>
                <a:schemeClr val="tx1"/>
              </a:solidFill>
              <a:latin typeface="微软雅黑" panose="020B0503020204020204" charset="-122"/>
              <a:ea typeface="微软雅黑" panose="020B0503020204020204" charset="-122"/>
              <a:cs typeface="Arial Unicode MS" panose="020B0604020202020204" charset="-122"/>
            </a:endParaRPr>
          </a:p>
        </p:txBody>
      </p:sp>
      <p:graphicFrame>
        <p:nvGraphicFramePr>
          <p:cNvPr id="63" name="表格 62"/>
          <p:cNvGraphicFramePr/>
          <p:nvPr>
            <p:custDataLst>
              <p:tags r:id="rId17"/>
            </p:custDataLst>
          </p:nvPr>
        </p:nvGraphicFramePr>
        <p:xfrm>
          <a:off x="4389755" y="3059430"/>
          <a:ext cx="3434080" cy="1139825"/>
        </p:xfrm>
        <a:graphic>
          <a:graphicData uri="http://schemas.openxmlformats.org/drawingml/2006/table">
            <a:tbl>
              <a:tblPr>
                <a:tableStyleId>{5C22544A-7EE6-4342-B048-85BDC9FD1C3A}</a:tableStyleId>
              </a:tblPr>
              <a:tblGrid>
                <a:gridCol w="3434080"/>
              </a:tblGrid>
              <a:tr h="325120">
                <a:tc>
                  <a:txBody>
                    <a:bodyPr/>
                    <a:lstStyle/>
                    <a:p>
                      <a:pPr algn="ctr" fontAlgn="auto">
                        <a:lnSpc>
                          <a:spcPct val="100000"/>
                        </a:lnSpc>
                        <a:buNone/>
                      </a:pPr>
                      <a:r>
                        <a:rPr lang="zh-CN" altLang="en-US" sz="1200" b="1" dirty="0">
                          <a:solidFill>
                            <a:schemeClr val="bg1"/>
                          </a:solidFill>
                          <a:latin typeface="微软雅黑" panose="020B0503020204020204" charset="-122"/>
                          <a:ea typeface="微软雅黑" panose="020B0503020204020204" charset="-122"/>
                          <a:sym typeface="+mn-ea"/>
                        </a:rPr>
                        <a:t>新建</a:t>
                      </a:r>
                      <a:r>
                        <a:rPr lang="en-US" altLang="zh-CN" sz="1200" b="1" dirty="0">
                          <a:solidFill>
                            <a:schemeClr val="bg1"/>
                          </a:solidFill>
                          <a:latin typeface="微软雅黑" panose="020B0503020204020204" charset="-122"/>
                          <a:ea typeface="微软雅黑" panose="020B0503020204020204" charset="-122"/>
                          <a:sym typeface="+mn-ea"/>
                        </a:rPr>
                        <a:t>2</a:t>
                      </a:r>
                      <a:r>
                        <a:rPr lang="zh-CN" altLang="en-US" sz="1200" b="1" dirty="0">
                          <a:solidFill>
                            <a:schemeClr val="bg1"/>
                          </a:solidFill>
                          <a:latin typeface="微软雅黑" panose="020B0503020204020204" charset="-122"/>
                          <a:ea typeface="微软雅黑" panose="020B0503020204020204" charset="-122"/>
                          <a:sym typeface="+mn-ea"/>
                        </a:rPr>
                        <a:t>类大流量风险监测模型</a:t>
                      </a:r>
                      <a:endParaRPr lang="zh-CN" altLang="en-US" sz="1200" b="1" dirty="0">
                        <a:solidFill>
                          <a:schemeClr val="bg1"/>
                        </a:solidFill>
                        <a:latin typeface="微软雅黑" panose="020B0503020204020204" charset="-122"/>
                        <a:ea typeface="微软雅黑" panose="020B0503020204020204" charset="-122"/>
                        <a:sym typeface="+mn-ea"/>
                      </a:endParaRPr>
                    </a:p>
                  </a:txBody>
                  <a:tcPr anchor="ctr">
                    <a:solidFill>
                      <a:schemeClr val="accent1"/>
                    </a:solidFill>
                  </a:tcPr>
                </a:tc>
              </a:tr>
              <a:tr h="814705">
                <a:tc>
                  <a:txBody>
                    <a:bodyPr/>
                    <a:lstStyle/>
                    <a:p>
                      <a:pPr algn="ctr">
                        <a:lnSpc>
                          <a:spcPct val="150000"/>
                        </a:lnSpc>
                        <a:buNone/>
                      </a:pPr>
                      <a:endParaRPr kumimoji="1" lang="zh-CN" altLang="en-US" sz="800" dirty="0">
                        <a:solidFill>
                          <a:srgbClr val="1B2530"/>
                        </a:solidFill>
                        <a:latin typeface="微软雅黑" panose="020B0503020204020204" charset="-122"/>
                        <a:ea typeface="微软雅黑" panose="020B0503020204020204" charset="-122"/>
                        <a:sym typeface="+mn-ea"/>
                      </a:endParaRPr>
                    </a:p>
                  </a:txBody>
                  <a:tcPr marL="0" marR="0" marT="0" marB="0" anchor="ctr">
                    <a:solidFill>
                      <a:srgbClr val="3074F1">
                        <a:alpha val="5000"/>
                      </a:srgbClr>
                    </a:solidFill>
                  </a:tcPr>
                </a:tc>
              </a:tr>
            </a:tbl>
          </a:graphicData>
        </a:graphic>
      </p:graphicFrame>
      <p:sp>
        <p:nvSpPr>
          <p:cNvPr id="18" name="圆角矩形 17"/>
          <p:cNvSpPr/>
          <p:nvPr>
            <p:custDataLst>
              <p:tags r:id="rId18"/>
            </p:custDataLst>
          </p:nvPr>
        </p:nvSpPr>
        <p:spPr>
          <a:xfrm>
            <a:off x="4573270" y="3601720"/>
            <a:ext cx="1366520" cy="330200"/>
          </a:xfrm>
          <a:prstGeom prst="roundRect">
            <a:avLst>
              <a:gd name="adj" fmla="val 0"/>
            </a:avLst>
          </a:prstGeom>
          <a:solidFill>
            <a:srgbClr val="5B9BD5"/>
          </a:solidFill>
          <a:ln w="12700">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36195" tIns="0" rIns="36195" bIns="0" numCol="1" spcCol="0" rtlCol="0" fromWordArt="0" anchor="ctr" anchorCtr="0" forceAA="0" compatLnSpc="1">
            <a:noAutofit/>
          </a:bodyPr>
          <a:lstStyle/>
          <a:p>
            <a:pPr lvl="0" algn="ctr">
              <a:buClrTx/>
              <a:buSzTx/>
              <a:buFontTx/>
            </a:pPr>
            <a:r>
              <a:rPr lang="zh-CN" altLang="en-US" sz="1000">
                <a:solidFill>
                  <a:schemeClr val="bg1"/>
                </a:solidFill>
                <a:latin typeface="微软雅黑" panose="020B0503020204020204" charset="-122"/>
                <a:ea typeface="微软雅黑" panose="020B0503020204020204" charset="-122"/>
                <a:sym typeface="+mn-ea"/>
              </a:rPr>
              <a:t>一证多卡跨区域</a:t>
            </a:r>
            <a:endParaRPr lang="zh-CN" altLang="en-US" sz="1000">
              <a:solidFill>
                <a:schemeClr val="bg1"/>
              </a:solidFill>
              <a:latin typeface="微软雅黑" panose="020B0503020204020204" charset="-122"/>
              <a:ea typeface="微软雅黑" panose="020B0503020204020204" charset="-122"/>
              <a:sym typeface="+mn-ea"/>
            </a:endParaRPr>
          </a:p>
        </p:txBody>
      </p:sp>
      <p:sp>
        <p:nvSpPr>
          <p:cNvPr id="19" name="圆角矩形 18"/>
          <p:cNvSpPr/>
          <p:nvPr>
            <p:custDataLst>
              <p:tags r:id="rId19"/>
            </p:custDataLst>
          </p:nvPr>
        </p:nvSpPr>
        <p:spPr>
          <a:xfrm>
            <a:off x="6283960" y="3601720"/>
            <a:ext cx="1350645" cy="330200"/>
          </a:xfrm>
          <a:prstGeom prst="roundRect">
            <a:avLst>
              <a:gd name="adj" fmla="val 0"/>
            </a:avLst>
          </a:prstGeom>
          <a:solidFill>
            <a:srgbClr val="5B9BD5"/>
          </a:solidFill>
          <a:ln w="12700">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36195" tIns="0" rIns="36195" bIns="0" numCol="1" spcCol="0" rtlCol="0" fromWordArt="0" anchor="ctr" anchorCtr="0" forceAA="0" compatLnSpc="1">
            <a:noAutofit/>
          </a:bodyPr>
          <a:lstStyle/>
          <a:p>
            <a:pPr lvl="0" algn="ctr">
              <a:buClrTx/>
              <a:buSzTx/>
              <a:buFontTx/>
            </a:pPr>
            <a:r>
              <a:rPr lang="zh-CN" altLang="en-US" sz="1000">
                <a:solidFill>
                  <a:schemeClr val="bg1"/>
                </a:solidFill>
                <a:latin typeface="微软雅黑" panose="020B0503020204020204" charset="-122"/>
                <a:ea typeface="微软雅黑" panose="020B0503020204020204" charset="-122"/>
                <a:sym typeface="+mn-ea"/>
              </a:rPr>
              <a:t>个人用户批量实名</a:t>
            </a:r>
            <a:endParaRPr lang="zh-CN" altLang="en-US" sz="1000">
              <a:solidFill>
                <a:schemeClr val="bg1"/>
              </a:solidFill>
              <a:latin typeface="微软雅黑" panose="020B0503020204020204" charset="-122"/>
              <a:ea typeface="微软雅黑" panose="020B0503020204020204" charset="-122"/>
              <a:sym typeface="+mn-ea"/>
            </a:endParaRPr>
          </a:p>
        </p:txBody>
      </p:sp>
      <p:pic>
        <p:nvPicPr>
          <p:cNvPr id="42" name="图片 41"/>
          <p:cNvPicPr>
            <a:picLocks noChangeAspect="1"/>
          </p:cNvPicPr>
          <p:nvPr/>
        </p:nvPicPr>
        <p:blipFill>
          <a:blip r:embed="rId20"/>
          <a:stretch>
            <a:fillRect/>
          </a:stretch>
        </p:blipFill>
        <p:spPr>
          <a:xfrm>
            <a:off x="8228330" y="2846705"/>
            <a:ext cx="3631565" cy="28378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 130"/>
          <p:cNvGrpSpPr/>
          <p:nvPr userDrawn="1"/>
        </p:nvGrpSpPr>
        <p:grpSpPr>
          <a:xfrm>
            <a:off x="114935" y="262255"/>
            <a:ext cx="332740" cy="417830"/>
            <a:chOff x="239349" y="116632"/>
            <a:chExt cx="348596" cy="470253"/>
          </a:xfrm>
        </p:grpSpPr>
        <p:sp>
          <p:nvSpPr>
            <p:cNvPr id="134" name="Freeform 5"/>
            <p:cNvSpPr/>
            <p:nvPr/>
          </p:nvSpPr>
          <p:spPr bwMode="auto">
            <a:xfrm>
              <a:off x="243499" y="129656"/>
              <a:ext cx="209312"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00B0F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5" name="Freeform 6"/>
            <p:cNvSpPr/>
            <p:nvPr/>
          </p:nvSpPr>
          <p:spPr bwMode="auto">
            <a:xfrm>
              <a:off x="378633" y="255262"/>
              <a:ext cx="209312" cy="214117"/>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92D050"/>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6" name="Freeform 7"/>
            <p:cNvSpPr/>
            <p:nvPr/>
          </p:nvSpPr>
          <p:spPr bwMode="auto">
            <a:xfrm>
              <a:off x="239349" y="116632"/>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137" name="Freeform 7"/>
            <p:cNvSpPr/>
            <p:nvPr/>
          </p:nvSpPr>
          <p:spPr bwMode="auto">
            <a:xfrm>
              <a:off x="239349" y="374341"/>
              <a:ext cx="207736" cy="212544"/>
            </a:xfrm>
            <a:custGeom>
              <a:avLst/>
              <a:gdLst>
                <a:gd name="T0" fmla="*/ 11 w 295"/>
                <a:gd name="T1" fmla="*/ 128 h 295"/>
                <a:gd name="T2" fmla="*/ 128 w 295"/>
                <a:gd name="T3" fmla="*/ 11 h 295"/>
                <a:gd name="T4" fmla="*/ 167 w 295"/>
                <a:gd name="T5" fmla="*/ 11 h 295"/>
                <a:gd name="T6" fmla="*/ 284 w 295"/>
                <a:gd name="T7" fmla="*/ 128 h 295"/>
                <a:gd name="T8" fmla="*/ 284 w 295"/>
                <a:gd name="T9" fmla="*/ 167 h 295"/>
                <a:gd name="T10" fmla="*/ 167 w 295"/>
                <a:gd name="T11" fmla="*/ 284 h 295"/>
                <a:gd name="T12" fmla="*/ 128 w 295"/>
                <a:gd name="T13" fmla="*/ 284 h 295"/>
                <a:gd name="T14" fmla="*/ 11 w 295"/>
                <a:gd name="T15" fmla="*/ 167 h 295"/>
                <a:gd name="T16" fmla="*/ 11 w 295"/>
                <a:gd name="T17" fmla="*/ 12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5">
                  <a:moveTo>
                    <a:pt x="11" y="128"/>
                  </a:moveTo>
                  <a:lnTo>
                    <a:pt x="128" y="11"/>
                  </a:lnTo>
                  <a:cubicBezTo>
                    <a:pt x="139" y="0"/>
                    <a:pt x="156" y="0"/>
                    <a:pt x="167" y="11"/>
                  </a:cubicBezTo>
                  <a:lnTo>
                    <a:pt x="284" y="128"/>
                  </a:lnTo>
                  <a:cubicBezTo>
                    <a:pt x="295" y="139"/>
                    <a:pt x="295" y="156"/>
                    <a:pt x="284" y="167"/>
                  </a:cubicBezTo>
                  <a:lnTo>
                    <a:pt x="167" y="284"/>
                  </a:lnTo>
                  <a:cubicBezTo>
                    <a:pt x="156" y="295"/>
                    <a:pt x="139" y="295"/>
                    <a:pt x="128" y="284"/>
                  </a:cubicBezTo>
                  <a:lnTo>
                    <a:pt x="11" y="167"/>
                  </a:lnTo>
                  <a:cubicBezTo>
                    <a:pt x="0" y="156"/>
                    <a:pt x="0" y="139"/>
                    <a:pt x="11" y="128"/>
                  </a:cubicBezTo>
                  <a:close/>
                </a:path>
              </a:pathLst>
            </a:custGeom>
            <a:solidFill>
              <a:srgbClr val="2E91F7"/>
            </a:solidFill>
            <a:ln>
              <a:noFill/>
            </a:ln>
          </p:spPr>
          <p:txBody>
            <a:bodyPr vert="horz" wrap="square" lIns="91416" tIns="45708" rIns="91416" bIns="4570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grpSp>
      <p:sp>
        <p:nvSpPr>
          <p:cNvPr id="133" name="矩形 3"/>
          <p:cNvSpPr/>
          <p:nvPr userDrawn="1"/>
        </p:nvSpPr>
        <p:spPr>
          <a:xfrm>
            <a:off x="565785" y="187960"/>
            <a:ext cx="8234045" cy="551180"/>
          </a:xfrm>
          <a:custGeom>
            <a:avLst/>
            <a:gdLst/>
            <a:ahLst/>
            <a:cxnLst/>
            <a:rect l="l" t="t" r="r" b="b"/>
            <a:pathLst>
              <a:path w="6207016" h="486000">
                <a:moveTo>
                  <a:pt x="0" y="0"/>
                </a:moveTo>
                <a:lnTo>
                  <a:pt x="35496" y="0"/>
                </a:lnTo>
                <a:lnTo>
                  <a:pt x="730349" y="0"/>
                </a:lnTo>
                <a:lnTo>
                  <a:pt x="765845" y="0"/>
                </a:lnTo>
                <a:lnTo>
                  <a:pt x="5441170" y="0"/>
                </a:lnTo>
                <a:lnTo>
                  <a:pt x="5476666" y="0"/>
                </a:lnTo>
                <a:lnTo>
                  <a:pt x="6171520" y="0"/>
                </a:lnTo>
                <a:lnTo>
                  <a:pt x="6207016" y="0"/>
                </a:lnTo>
                <a:lnTo>
                  <a:pt x="5923310" y="486000"/>
                </a:lnTo>
                <a:lnTo>
                  <a:pt x="5887814" y="486000"/>
                </a:lnTo>
                <a:lnTo>
                  <a:pt x="5192960" y="486000"/>
                </a:lnTo>
                <a:lnTo>
                  <a:pt x="5157464" y="486000"/>
                </a:lnTo>
                <a:lnTo>
                  <a:pt x="765845" y="486000"/>
                </a:lnTo>
                <a:lnTo>
                  <a:pt x="730349" y="486000"/>
                </a:lnTo>
                <a:lnTo>
                  <a:pt x="35496" y="486000"/>
                </a:lnTo>
                <a:lnTo>
                  <a:pt x="0" y="486000"/>
                </a:lnTo>
                <a:close/>
              </a:path>
            </a:pathLst>
          </a:custGeom>
          <a:solidFill>
            <a:srgbClr val="2E91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2" name="标题 1"/>
          <p:cNvSpPr txBox="1">
            <a:spLocks noChangeArrowheads="1"/>
          </p:cNvSpPr>
          <p:nvPr/>
        </p:nvSpPr>
        <p:spPr bwMode="auto">
          <a:xfrm>
            <a:off x="657225" y="247015"/>
            <a:ext cx="8333740" cy="43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市场影响分析</a:t>
            </a:r>
            <a:r>
              <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rPr>
              <a:t> </a:t>
            </a:r>
            <a:endParaRPr kumimoji="0" lang="en-US" altLang="zh-CN" sz="2400" b="1" i="0" u="none" strike="noStrike" kern="1200" cap="none" spc="0" normalizeH="0" baseline="0" noProof="0" dirty="0">
              <a:ln>
                <a:noFill/>
              </a:ln>
              <a:solidFill>
                <a:srgbClr val="FFFF0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3" name="文本框 2"/>
          <p:cNvSpPr txBox="1"/>
          <p:nvPr/>
        </p:nvSpPr>
        <p:spPr>
          <a:xfrm>
            <a:off x="1291590" y="0"/>
            <a:ext cx="309880" cy="2990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黑体" panose="02010609060101010101" charset="-122"/>
              <a:cs typeface="+mn-cs"/>
            </a:endParaRPr>
          </a:p>
        </p:txBody>
      </p:sp>
      <p:graphicFrame>
        <p:nvGraphicFramePr>
          <p:cNvPr id="4" name="表格 3"/>
          <p:cNvGraphicFramePr>
            <a:graphicFrameLocks noGrp="1"/>
          </p:cNvGraphicFramePr>
          <p:nvPr/>
        </p:nvGraphicFramePr>
        <p:xfrm>
          <a:off x="283767" y="4490839"/>
          <a:ext cx="3538760" cy="1903825"/>
        </p:xfrm>
        <a:graphic>
          <a:graphicData uri="http://schemas.openxmlformats.org/drawingml/2006/table">
            <a:tbl>
              <a:tblPr>
                <a:tableStyleId>{FABFCF23-3B69-468F-B69F-88F6DE6A72F2}</a:tableStyleId>
              </a:tblPr>
              <a:tblGrid>
                <a:gridCol w="1727052"/>
                <a:gridCol w="1041442"/>
                <a:gridCol w="770266"/>
              </a:tblGrid>
              <a:tr h="147730">
                <a:tc>
                  <a:txBody>
                    <a:bodyPr/>
                    <a:lstStyle/>
                    <a:p>
                      <a:pPr algn="ctr" fontAlgn="ctr"/>
                      <a:r>
                        <a:rPr lang="zh-CN" altLang="en-US" sz="1100" b="1" u="none" strike="noStrike" dirty="0">
                          <a:effectLst/>
                          <a:latin typeface="+mj-ea"/>
                          <a:ea typeface="+mj-ea"/>
                        </a:rPr>
                        <a:t>类型</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dirty="0">
                          <a:effectLst/>
                          <a:latin typeface="+mj-ea"/>
                          <a:ea typeface="+mj-ea"/>
                        </a:rPr>
                        <a:t>号码数量</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algn="ctr" fontAlgn="b"/>
                      <a:r>
                        <a:rPr lang="zh-CN" altLang="en-US" sz="1100" b="1" u="none" strike="noStrike" dirty="0">
                          <a:effectLst/>
                          <a:latin typeface="+mj-ea"/>
                          <a:ea typeface="+mj-ea"/>
                        </a:rPr>
                        <a:t>占比</a:t>
                      </a:r>
                      <a:endParaRPr lang="zh-CN" altLang="en-US" sz="1100" b="1" i="0" u="none" strike="noStrike" dirty="0">
                        <a:solidFill>
                          <a:srgbClr val="000000"/>
                        </a:solidFill>
                        <a:effectLst/>
                        <a:latin typeface="+mj-ea"/>
                        <a:ea typeface="+mj-ea"/>
                      </a:endParaRPr>
                    </a:p>
                  </a:txBody>
                  <a:tcPr marL="7620" marR="7620" marT="7620" marB="0" anchor="ctr"/>
                </a:tc>
              </a:tr>
              <a:tr h="240557">
                <a:tc>
                  <a:txBody>
                    <a:bodyPr/>
                    <a:lstStyle/>
                    <a:p>
                      <a:pPr algn="l" fontAlgn="ctr"/>
                      <a:r>
                        <a:rPr lang="zh-CN" altLang="en-US" sz="1100" u="none" strike="noStrike" dirty="0">
                          <a:solidFill>
                            <a:srgbClr val="FF0000"/>
                          </a:solidFill>
                          <a:effectLst/>
                          <a:latin typeface="+mj-ea"/>
                          <a:ea typeface="+mj-ea"/>
                        </a:rPr>
                        <a:t>场景</a:t>
                      </a:r>
                      <a:r>
                        <a:rPr lang="en-US" altLang="zh-CN" sz="1100" u="none" strike="noStrike" dirty="0">
                          <a:solidFill>
                            <a:srgbClr val="FF0000"/>
                          </a:solidFill>
                          <a:effectLst/>
                          <a:latin typeface="+mj-ea"/>
                          <a:ea typeface="+mj-ea"/>
                        </a:rPr>
                        <a:t>1.</a:t>
                      </a:r>
                      <a:r>
                        <a:rPr lang="zh-CN" altLang="en-US" sz="1100" u="none" strike="noStrike" dirty="0">
                          <a:solidFill>
                            <a:srgbClr val="FF0000"/>
                          </a:solidFill>
                          <a:effectLst/>
                          <a:latin typeface="+mj-ea"/>
                          <a:ea typeface="+mj-ea"/>
                        </a:rPr>
                        <a:t>定向大流量</a:t>
                      </a:r>
                      <a:endParaRPr lang="zh-CN" altLang="en-US" sz="1100" b="0" i="0" u="none" strike="noStrike" dirty="0">
                        <a:solidFill>
                          <a:srgbClr val="FF0000"/>
                        </a:solidFill>
                        <a:effectLst/>
                        <a:latin typeface="+mj-ea"/>
                        <a:ea typeface="+mj-ea"/>
                      </a:endParaRPr>
                    </a:p>
                  </a:txBody>
                  <a:tcPr marL="7620" marR="7620" marT="7620" marB="0" anchor="ctr"/>
                </a:tc>
                <a:tc>
                  <a:txBody>
                    <a:bodyPr/>
                    <a:lstStyle/>
                    <a:p>
                      <a:pPr algn="r" fontAlgn="ctr"/>
                      <a:r>
                        <a:rPr lang="en-US" altLang="zh-CN" sz="1100" u="none" strike="noStrike" dirty="0">
                          <a:solidFill>
                            <a:srgbClr val="FF0000"/>
                          </a:solidFill>
                          <a:effectLst/>
                          <a:latin typeface="+mj-ea"/>
                          <a:ea typeface="+mj-ea"/>
                        </a:rPr>
                        <a:t>141,502,507</a:t>
                      </a:r>
                      <a:endParaRPr lang="en-US" altLang="zh-CN" sz="1100" b="0" i="0" u="none" strike="noStrike" dirty="0">
                        <a:solidFill>
                          <a:srgbClr val="FF0000"/>
                        </a:solidFill>
                        <a:effectLst/>
                        <a:latin typeface="+mj-ea"/>
                        <a:ea typeface="+mj-ea"/>
                      </a:endParaRPr>
                    </a:p>
                  </a:txBody>
                  <a:tcPr marL="7620" marR="7620" marT="7620" marB="0" anchor="ctr"/>
                </a:tc>
                <a:tc>
                  <a:txBody>
                    <a:bodyPr/>
                    <a:lstStyle/>
                    <a:p>
                      <a:pPr algn="r" fontAlgn="b"/>
                      <a:r>
                        <a:rPr lang="en-US" altLang="zh-CN" sz="1100" u="none" strike="noStrike" dirty="0">
                          <a:solidFill>
                            <a:srgbClr val="FF0000"/>
                          </a:solidFill>
                          <a:effectLst/>
                          <a:latin typeface="+mj-ea"/>
                          <a:ea typeface="+mj-ea"/>
                        </a:rPr>
                        <a:t>10.58%</a:t>
                      </a:r>
                      <a:endParaRPr lang="en-US" altLang="zh-CN" sz="1100" b="0" i="0" u="none" strike="noStrike" dirty="0">
                        <a:solidFill>
                          <a:srgbClr val="FF0000"/>
                        </a:solidFill>
                        <a:effectLst/>
                        <a:latin typeface="+mj-ea"/>
                        <a:ea typeface="+mj-ea"/>
                      </a:endParaRPr>
                    </a:p>
                  </a:txBody>
                  <a:tcPr marL="7620" marR="7620" marT="7620" marB="0" anchor="ctr"/>
                </a:tc>
              </a:tr>
              <a:tr h="147730">
                <a:tc>
                  <a:txBody>
                    <a:bodyPr/>
                    <a:lstStyle/>
                    <a:p>
                      <a:pPr algn="l" fontAlgn="ctr"/>
                      <a:r>
                        <a:rPr lang="zh-CN" altLang="en-US" sz="1100" u="none" strike="noStrike" dirty="0">
                          <a:effectLst/>
                          <a:latin typeface="+mj-ea"/>
                          <a:ea typeface="+mj-ea"/>
                        </a:rPr>
                        <a:t>场景</a:t>
                      </a:r>
                      <a:r>
                        <a:rPr lang="en-US" altLang="zh-CN" sz="1100" u="none" strike="noStrike" dirty="0">
                          <a:effectLst/>
                          <a:latin typeface="+mj-ea"/>
                          <a:ea typeface="+mj-ea"/>
                        </a:rPr>
                        <a:t>2.</a:t>
                      </a:r>
                      <a:r>
                        <a:rPr lang="zh-CN" altLang="en-US" sz="1100" u="none" strike="noStrike" dirty="0">
                          <a:effectLst/>
                          <a:latin typeface="+mj-ea"/>
                          <a:ea typeface="+mj-ea"/>
                        </a:rPr>
                        <a:t>定向小流量</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algn="r" fontAlgn="ctr"/>
                      <a:r>
                        <a:rPr lang="en-US" altLang="zh-CN" sz="1100" u="none" strike="noStrike" dirty="0">
                          <a:effectLst/>
                          <a:latin typeface="+mj-ea"/>
                          <a:ea typeface="+mj-ea"/>
                        </a:rPr>
                        <a:t>56,346,403</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4.21%</a:t>
                      </a:r>
                      <a:endParaRPr lang="en-US" altLang="zh-CN" sz="1100" b="0" i="0" u="none" strike="noStrike" dirty="0">
                        <a:solidFill>
                          <a:srgbClr val="000000"/>
                        </a:solidFill>
                        <a:effectLst/>
                        <a:latin typeface="+mj-ea"/>
                        <a:ea typeface="+mj-ea"/>
                      </a:endParaRPr>
                    </a:p>
                  </a:txBody>
                  <a:tcPr marL="7620" marR="7620" marT="7620" marB="0" anchor="ctr"/>
                </a:tc>
              </a:tr>
              <a:tr h="147730">
                <a:tc>
                  <a:txBody>
                    <a:bodyPr/>
                    <a:lstStyle/>
                    <a:p>
                      <a:pPr algn="l" fontAlgn="ctr"/>
                      <a:r>
                        <a:rPr lang="zh-CN" altLang="en-US" sz="1100" u="none" strike="noStrike" dirty="0">
                          <a:effectLst/>
                          <a:latin typeface="+mj-ea"/>
                          <a:ea typeface="+mj-ea"/>
                        </a:rPr>
                        <a:t>场景</a:t>
                      </a:r>
                      <a:r>
                        <a:rPr lang="en-US" altLang="zh-CN" sz="1100" u="none" strike="noStrike" dirty="0">
                          <a:effectLst/>
                          <a:latin typeface="+mj-ea"/>
                          <a:ea typeface="+mj-ea"/>
                        </a:rPr>
                        <a:t>3.</a:t>
                      </a:r>
                      <a:r>
                        <a:rPr lang="zh-CN" altLang="en-US" sz="1100" u="none" strike="noStrike" dirty="0">
                          <a:effectLst/>
                          <a:latin typeface="+mj-ea"/>
                          <a:ea typeface="+mj-ea"/>
                        </a:rPr>
                        <a:t>非定向大流量固定</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algn="r" fontAlgn="ctr"/>
                      <a:r>
                        <a:rPr lang="en-US" altLang="zh-CN" sz="1100" u="none" strike="noStrike">
                          <a:effectLst/>
                          <a:latin typeface="+mj-ea"/>
                          <a:ea typeface="+mj-ea"/>
                        </a:rPr>
                        <a:t>41,605,026</a:t>
                      </a:r>
                      <a:endParaRPr lang="en-US" altLang="zh-CN" sz="1100" b="0" i="0" u="none" strike="noStrike">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3.11%</a:t>
                      </a:r>
                      <a:endParaRPr lang="en-US" altLang="zh-CN" sz="1100" b="0" i="0" u="none" strike="noStrike" dirty="0">
                        <a:solidFill>
                          <a:srgbClr val="000000"/>
                        </a:solidFill>
                        <a:effectLst/>
                        <a:latin typeface="+mj-ea"/>
                        <a:ea typeface="+mj-ea"/>
                      </a:endParaRPr>
                    </a:p>
                  </a:txBody>
                  <a:tcPr marL="7620" marR="7620" marT="7620" marB="0" anchor="ctr"/>
                </a:tc>
              </a:tr>
              <a:tr h="240557">
                <a:tc>
                  <a:txBody>
                    <a:bodyPr/>
                    <a:lstStyle/>
                    <a:p>
                      <a:pPr algn="l" fontAlgn="ctr"/>
                      <a:r>
                        <a:rPr lang="zh-CN" altLang="en-US" sz="1100" u="none" strike="noStrike" dirty="0">
                          <a:effectLst/>
                          <a:latin typeface="+mj-ea"/>
                          <a:ea typeface="+mj-ea"/>
                        </a:rPr>
                        <a:t>场景</a:t>
                      </a:r>
                      <a:r>
                        <a:rPr lang="en-US" altLang="zh-CN" sz="1100" u="none" strike="noStrike" dirty="0">
                          <a:effectLst/>
                          <a:latin typeface="+mj-ea"/>
                          <a:ea typeface="+mj-ea"/>
                        </a:rPr>
                        <a:t>4.</a:t>
                      </a:r>
                      <a:r>
                        <a:rPr lang="zh-CN" altLang="en-US" sz="1100" u="none" strike="noStrike" dirty="0">
                          <a:effectLst/>
                          <a:latin typeface="+mj-ea"/>
                          <a:ea typeface="+mj-ea"/>
                        </a:rPr>
                        <a:t>非定向大流量不固定</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algn="r" fontAlgn="ctr"/>
                      <a:r>
                        <a:rPr lang="en-US" altLang="zh-CN" sz="1100" u="none" strike="noStrike" dirty="0">
                          <a:effectLst/>
                          <a:latin typeface="+mj-ea"/>
                          <a:ea typeface="+mj-ea"/>
                        </a:rPr>
                        <a:t>24,871,245</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1.86%</a:t>
                      </a:r>
                      <a:endParaRPr lang="en-US" altLang="zh-CN" sz="1100" b="0" i="0" u="none" strike="noStrike" dirty="0">
                        <a:solidFill>
                          <a:srgbClr val="000000"/>
                        </a:solidFill>
                        <a:effectLst/>
                        <a:latin typeface="+mj-ea"/>
                        <a:ea typeface="+mj-ea"/>
                      </a:endParaRPr>
                    </a:p>
                  </a:txBody>
                  <a:tcPr marL="7620" marR="7620" marT="7620" marB="0" anchor="ctr"/>
                </a:tc>
              </a:tr>
              <a:tr h="240557">
                <a:tc>
                  <a:txBody>
                    <a:bodyPr/>
                    <a:lstStyle/>
                    <a:p>
                      <a:pPr algn="l" fontAlgn="ctr"/>
                      <a:r>
                        <a:rPr lang="zh-CN" altLang="en-US" sz="1100" u="none" strike="noStrike" dirty="0">
                          <a:effectLst/>
                          <a:latin typeface="+mj-ea"/>
                          <a:ea typeface="+mj-ea"/>
                        </a:rPr>
                        <a:t>场景</a:t>
                      </a:r>
                      <a:r>
                        <a:rPr lang="en-US" altLang="zh-CN" sz="1100" u="none" strike="noStrike" dirty="0">
                          <a:effectLst/>
                          <a:latin typeface="+mj-ea"/>
                          <a:ea typeface="+mj-ea"/>
                        </a:rPr>
                        <a:t>5.</a:t>
                      </a:r>
                      <a:r>
                        <a:rPr lang="zh-CN" altLang="en-US" sz="1100" u="none" strike="noStrike" dirty="0">
                          <a:effectLst/>
                          <a:latin typeface="+mj-ea"/>
                          <a:ea typeface="+mj-ea"/>
                        </a:rPr>
                        <a:t>非定向小流量固定</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algn="r" fontAlgn="ctr"/>
                      <a:r>
                        <a:rPr lang="en-US" altLang="zh-CN" sz="1100" u="none" strike="noStrike" dirty="0">
                          <a:effectLst/>
                          <a:latin typeface="+mj-ea"/>
                          <a:ea typeface="+mj-ea"/>
                        </a:rPr>
                        <a:t>100,582,494</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7.52%</a:t>
                      </a:r>
                      <a:endParaRPr lang="en-US" altLang="zh-CN" sz="1100" b="0" i="0" u="none" strike="noStrike" dirty="0">
                        <a:solidFill>
                          <a:srgbClr val="000000"/>
                        </a:solidFill>
                        <a:effectLst/>
                        <a:latin typeface="+mj-ea"/>
                        <a:ea typeface="+mj-ea"/>
                      </a:endParaRPr>
                    </a:p>
                  </a:txBody>
                  <a:tcPr marL="7620" marR="7620" marT="7620" marB="0" anchor="ctr"/>
                </a:tc>
              </a:tr>
              <a:tr h="240557">
                <a:tc>
                  <a:txBody>
                    <a:bodyPr/>
                    <a:lstStyle/>
                    <a:p>
                      <a:pPr algn="l" fontAlgn="ctr"/>
                      <a:r>
                        <a:rPr lang="zh-CN" altLang="en-US" sz="1100" u="none" strike="noStrike" dirty="0">
                          <a:solidFill>
                            <a:srgbClr val="FF0000"/>
                          </a:solidFill>
                          <a:effectLst/>
                          <a:latin typeface="+mj-ea"/>
                          <a:ea typeface="+mj-ea"/>
                        </a:rPr>
                        <a:t>场景</a:t>
                      </a:r>
                      <a:r>
                        <a:rPr lang="en-US" altLang="zh-CN" sz="1100" u="none" strike="noStrike" dirty="0">
                          <a:solidFill>
                            <a:srgbClr val="FF0000"/>
                          </a:solidFill>
                          <a:effectLst/>
                          <a:latin typeface="+mj-ea"/>
                          <a:ea typeface="+mj-ea"/>
                        </a:rPr>
                        <a:t>6.</a:t>
                      </a:r>
                      <a:r>
                        <a:rPr lang="zh-CN" altLang="en-US" sz="1100" u="none" strike="noStrike" dirty="0">
                          <a:solidFill>
                            <a:srgbClr val="FF0000"/>
                          </a:solidFill>
                          <a:effectLst/>
                          <a:latin typeface="+mj-ea"/>
                          <a:ea typeface="+mj-ea"/>
                        </a:rPr>
                        <a:t>非定向小流量不固定</a:t>
                      </a:r>
                      <a:endParaRPr lang="zh-CN" altLang="en-US" sz="1100" b="0" i="0" u="none" strike="noStrike" dirty="0">
                        <a:solidFill>
                          <a:srgbClr val="FF0000"/>
                        </a:solidFill>
                        <a:effectLst/>
                        <a:latin typeface="+mj-ea"/>
                        <a:ea typeface="+mj-ea"/>
                      </a:endParaRPr>
                    </a:p>
                  </a:txBody>
                  <a:tcPr marL="7620" marR="7620" marT="7620" marB="0" anchor="ctr"/>
                </a:tc>
                <a:tc>
                  <a:txBody>
                    <a:bodyPr/>
                    <a:lstStyle/>
                    <a:p>
                      <a:pPr algn="r" fontAlgn="ctr"/>
                      <a:r>
                        <a:rPr lang="en-US" altLang="zh-CN" sz="1100" u="none" strike="noStrike" dirty="0">
                          <a:solidFill>
                            <a:srgbClr val="FF0000"/>
                          </a:solidFill>
                          <a:effectLst/>
                          <a:latin typeface="+mj-ea"/>
                          <a:ea typeface="+mj-ea"/>
                        </a:rPr>
                        <a:t>946,535,777</a:t>
                      </a:r>
                      <a:endParaRPr lang="en-US" altLang="zh-CN" sz="1100" b="0" i="0" u="none" strike="noStrike" dirty="0">
                        <a:solidFill>
                          <a:srgbClr val="FF0000"/>
                        </a:solidFill>
                        <a:effectLst/>
                        <a:latin typeface="+mj-ea"/>
                        <a:ea typeface="+mj-ea"/>
                      </a:endParaRPr>
                    </a:p>
                  </a:txBody>
                  <a:tcPr marL="7620" marR="7620" marT="7620" marB="0" anchor="ctr"/>
                </a:tc>
                <a:tc>
                  <a:txBody>
                    <a:bodyPr/>
                    <a:lstStyle/>
                    <a:p>
                      <a:pPr algn="r" fontAlgn="b"/>
                      <a:r>
                        <a:rPr lang="en-US" altLang="zh-CN" sz="1100" u="none" strike="noStrike" dirty="0">
                          <a:solidFill>
                            <a:srgbClr val="FF0000"/>
                          </a:solidFill>
                          <a:effectLst/>
                          <a:latin typeface="+mj-ea"/>
                          <a:ea typeface="+mj-ea"/>
                        </a:rPr>
                        <a:t>70.74%</a:t>
                      </a:r>
                      <a:endParaRPr lang="en-US" altLang="zh-CN" sz="1100" b="0" i="0" u="none" strike="noStrike" dirty="0">
                        <a:solidFill>
                          <a:srgbClr val="FF0000"/>
                        </a:solidFill>
                        <a:effectLst/>
                        <a:latin typeface="+mj-ea"/>
                        <a:ea typeface="+mj-ea"/>
                      </a:endParaRPr>
                    </a:p>
                  </a:txBody>
                  <a:tcPr marL="7620" marR="7620" marT="7620" marB="0" anchor="ctr"/>
                </a:tc>
              </a:tr>
              <a:tr h="147730">
                <a:tc>
                  <a:txBody>
                    <a:bodyPr/>
                    <a:lstStyle/>
                    <a:p>
                      <a:pPr algn="l" fontAlgn="ctr"/>
                      <a:r>
                        <a:rPr lang="zh-CN" altLang="en-US" sz="1100" u="none" strike="noStrike">
                          <a:effectLst/>
                          <a:latin typeface="+mj-ea"/>
                          <a:ea typeface="+mj-ea"/>
                        </a:rPr>
                        <a:t>场景</a:t>
                      </a:r>
                      <a:r>
                        <a:rPr lang="en-US" altLang="zh-CN" sz="1100" u="none" strike="noStrike">
                          <a:effectLst/>
                          <a:latin typeface="+mj-ea"/>
                          <a:ea typeface="+mj-ea"/>
                        </a:rPr>
                        <a:t>7.</a:t>
                      </a:r>
                      <a:r>
                        <a:rPr lang="zh-CN" altLang="en-US" sz="1100" u="none" strike="noStrike">
                          <a:effectLst/>
                          <a:latin typeface="+mj-ea"/>
                          <a:ea typeface="+mj-ea"/>
                        </a:rPr>
                        <a:t>未订购流量</a:t>
                      </a:r>
                      <a:endParaRPr lang="zh-CN" altLang="en-US" sz="1100" b="0" i="0" u="none" strike="noStrike">
                        <a:solidFill>
                          <a:srgbClr val="000000"/>
                        </a:solidFill>
                        <a:effectLst/>
                        <a:latin typeface="+mj-ea"/>
                        <a:ea typeface="+mj-ea"/>
                      </a:endParaRPr>
                    </a:p>
                  </a:txBody>
                  <a:tcPr marL="7620" marR="7620" marT="7620" marB="0" anchor="ctr"/>
                </a:tc>
                <a:tc>
                  <a:txBody>
                    <a:bodyPr/>
                    <a:lstStyle/>
                    <a:p>
                      <a:pPr algn="r" fontAlgn="ctr"/>
                      <a:r>
                        <a:rPr lang="en-US" altLang="zh-CN" sz="1100" u="none" strike="noStrike" dirty="0">
                          <a:effectLst/>
                          <a:latin typeface="+mj-ea"/>
                          <a:ea typeface="+mj-ea"/>
                        </a:rPr>
                        <a:t>26,631,139</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1.99%</a:t>
                      </a:r>
                      <a:endParaRPr lang="en-US" altLang="zh-CN" sz="1100" b="0" i="0" u="none" strike="noStrike" dirty="0">
                        <a:solidFill>
                          <a:srgbClr val="000000"/>
                        </a:solidFill>
                        <a:effectLst/>
                        <a:latin typeface="+mj-ea"/>
                        <a:ea typeface="+mj-ea"/>
                      </a:endParaRPr>
                    </a:p>
                  </a:txBody>
                  <a:tcPr marL="7620" marR="7620" marT="7620" marB="0" anchor="ctr"/>
                </a:tc>
              </a:tr>
              <a:tr h="240557">
                <a:tc>
                  <a:txBody>
                    <a:bodyPr/>
                    <a:lstStyle/>
                    <a:p>
                      <a:pPr algn="l" fontAlgn="ctr"/>
                      <a:r>
                        <a:rPr lang="zh-CN" altLang="en-US" sz="1100" u="none" strike="noStrike" dirty="0">
                          <a:effectLst/>
                          <a:latin typeface="+mj-ea"/>
                          <a:ea typeface="+mj-ea"/>
                        </a:rPr>
                        <a:t>总用户数</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algn="r" fontAlgn="ctr"/>
                      <a:r>
                        <a:rPr lang="en-US" altLang="zh-CN" sz="1100" u="none" strike="noStrike" dirty="0">
                          <a:effectLst/>
                          <a:latin typeface="+mj-ea"/>
                          <a:ea typeface="+mj-ea"/>
                        </a:rPr>
                        <a:t>1,338,074,591</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r" fontAlgn="b"/>
                      <a:r>
                        <a:rPr lang="en-US" altLang="zh-CN" sz="1100" u="none" strike="noStrike" dirty="0">
                          <a:effectLst/>
                          <a:latin typeface="+mj-ea"/>
                          <a:ea typeface="+mj-ea"/>
                        </a:rPr>
                        <a:t>100.00%</a:t>
                      </a:r>
                      <a:endParaRPr lang="en-US" altLang="zh-CN" sz="1100" b="0" i="0" u="none" strike="noStrike" dirty="0">
                        <a:solidFill>
                          <a:srgbClr val="000000"/>
                        </a:solidFill>
                        <a:effectLst/>
                        <a:latin typeface="+mj-ea"/>
                        <a:ea typeface="+mj-ea"/>
                      </a:endParaRPr>
                    </a:p>
                  </a:txBody>
                  <a:tcPr marL="7620" marR="7620" marT="7620" marB="0" anchor="ctr"/>
                </a:tc>
              </a:tr>
            </a:tbl>
          </a:graphicData>
        </a:graphic>
      </p:graphicFrame>
      <p:sp>
        <p:nvSpPr>
          <p:cNvPr id="5" name="矩形 4"/>
          <p:cNvSpPr/>
          <p:nvPr/>
        </p:nvSpPr>
        <p:spPr>
          <a:xfrm>
            <a:off x="478003" y="6513405"/>
            <a:ext cx="3078087" cy="261610"/>
          </a:xfrm>
          <a:prstGeom prst="rect">
            <a:avLst/>
          </a:prstGeom>
        </p:spPr>
        <p:txBody>
          <a:bodyPr wrap="none">
            <a:spAutoFit/>
          </a:bodyPr>
          <a:lstStyle/>
          <a:p>
            <a:pPr algn="ctr"/>
            <a:r>
              <a:rPr lang="zh-CN" altLang="en-US" sz="1100" dirty="0">
                <a:latin typeface="+mj-ea"/>
                <a:ea typeface="+mj-ea"/>
              </a:rPr>
              <a:t>表</a:t>
            </a:r>
            <a:r>
              <a:rPr lang="en-US" altLang="zh-CN" sz="1100" dirty="0">
                <a:latin typeface="+mj-ea"/>
                <a:ea typeface="+mj-ea"/>
              </a:rPr>
              <a:t>1. </a:t>
            </a:r>
            <a:r>
              <a:rPr lang="zh-CN" altLang="en-US" sz="1100" dirty="0">
                <a:latin typeface="+mj-ea"/>
                <a:ea typeface="+mj-ea"/>
              </a:rPr>
              <a:t>2024年11月19日账期数据(不含车联网卡)</a:t>
            </a:r>
            <a:endParaRPr lang="zh-CN" altLang="en-US" sz="1100" dirty="0">
              <a:latin typeface="+mj-ea"/>
              <a:ea typeface="+mj-ea"/>
            </a:endParaRPr>
          </a:p>
        </p:txBody>
      </p:sp>
      <p:graphicFrame>
        <p:nvGraphicFramePr>
          <p:cNvPr id="7" name="表格 6"/>
          <p:cNvGraphicFramePr>
            <a:graphicFrameLocks noGrp="1"/>
          </p:cNvGraphicFramePr>
          <p:nvPr/>
        </p:nvGraphicFramePr>
        <p:xfrm>
          <a:off x="4011054" y="4481305"/>
          <a:ext cx="3350240" cy="1913359"/>
        </p:xfrm>
        <a:graphic>
          <a:graphicData uri="http://schemas.openxmlformats.org/drawingml/2006/table">
            <a:tbl>
              <a:tblPr>
                <a:tableStyleId>{FABFCF23-3B69-468F-B69F-88F6DE6A72F2}</a:tableStyleId>
              </a:tblPr>
              <a:tblGrid>
                <a:gridCol w="1315539"/>
                <a:gridCol w="1315539"/>
                <a:gridCol w="719162"/>
              </a:tblGrid>
              <a:tr h="273337">
                <a:tc>
                  <a:txBody>
                    <a:bodyPr/>
                    <a:lstStyle/>
                    <a:p>
                      <a:pPr algn="ctr" fontAlgn="ctr"/>
                      <a:r>
                        <a:rPr lang="zh-CN" altLang="en-US" sz="1100" b="1" u="none" strike="noStrike" dirty="0">
                          <a:effectLst/>
                          <a:latin typeface="+mj-ea"/>
                          <a:ea typeface="+mj-ea"/>
                        </a:rPr>
                        <a:t>定向流量数量</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dirty="0">
                          <a:effectLst/>
                          <a:latin typeface="+mj-ea"/>
                          <a:ea typeface="+mj-ea"/>
                        </a:rPr>
                        <a:t>白名单数为</a:t>
                      </a:r>
                      <a:r>
                        <a:rPr lang="en-US" altLang="zh-CN" sz="1100" b="1" u="none" strike="noStrike" dirty="0">
                          <a:effectLst/>
                          <a:latin typeface="+mj-ea"/>
                          <a:ea typeface="+mj-ea"/>
                        </a:rPr>
                        <a:t>10</a:t>
                      </a:r>
                      <a:endParaRPr lang="en-US" altLang="zh-CN" sz="1100" b="1" i="0" u="none" strike="noStrike" dirty="0">
                        <a:solidFill>
                          <a:srgbClr val="000000"/>
                        </a:solidFill>
                        <a:effectLst/>
                        <a:latin typeface="+mj-ea"/>
                        <a:ea typeface="+mj-ea"/>
                      </a:endParaRPr>
                    </a:p>
                  </a:txBody>
                  <a:tcPr marL="7620" marR="7620" marT="7620" marB="0" anchor="ctr"/>
                </a:tc>
                <a:tc>
                  <a:txBody>
                    <a:bodyPr/>
                    <a:lstStyle/>
                    <a:p>
                      <a:pPr algn="ctr" fontAlgn="b"/>
                      <a:r>
                        <a:rPr lang="zh-CN" altLang="en-US" sz="1100" b="1" u="none" strike="noStrike" dirty="0">
                          <a:effectLst/>
                          <a:latin typeface="+mj-ea"/>
                          <a:ea typeface="+mj-ea"/>
                        </a:rPr>
                        <a:t>占比</a:t>
                      </a:r>
                      <a:endParaRPr lang="zh-CN" altLang="en-US" sz="1100" b="1" i="0" u="none" strike="noStrike" dirty="0">
                        <a:solidFill>
                          <a:srgbClr val="000000"/>
                        </a:solidFill>
                        <a:effectLst/>
                        <a:latin typeface="+mj-ea"/>
                        <a:ea typeface="+mj-ea"/>
                      </a:endParaRPr>
                    </a:p>
                  </a:txBody>
                  <a:tcPr marL="7620" marR="7620" marT="7620" marB="0" anchor="ctr"/>
                </a:tc>
              </a:tr>
              <a:tr h="273337">
                <a:tc rowSpan="3">
                  <a:txBody>
                    <a:bodyPr/>
                    <a:lstStyle/>
                    <a:p>
                      <a:pPr algn="ctr" fontAlgn="ctr"/>
                      <a:r>
                        <a:rPr lang="en-US" altLang="zh-CN" sz="1100" u="none" strike="noStrike" dirty="0">
                          <a:effectLst/>
                          <a:latin typeface="+mj-ea"/>
                          <a:ea typeface="+mj-ea"/>
                        </a:rPr>
                        <a:t>197,848,910</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ctr" fontAlgn="ctr"/>
                      <a:r>
                        <a:rPr lang="en-US" altLang="zh-CN" sz="1100" u="none" strike="noStrike">
                          <a:effectLst/>
                          <a:latin typeface="+mj-ea"/>
                          <a:ea typeface="+mj-ea"/>
                        </a:rPr>
                        <a:t>8,791,989</a:t>
                      </a:r>
                      <a:endParaRPr lang="en-US" altLang="zh-CN" sz="1100" b="0" i="0" u="none" strike="noStrike">
                        <a:solidFill>
                          <a:srgbClr val="000000"/>
                        </a:solidFill>
                        <a:effectLst/>
                        <a:latin typeface="+mj-ea"/>
                        <a:ea typeface="+mj-ea"/>
                      </a:endParaRPr>
                    </a:p>
                  </a:txBody>
                  <a:tcPr marL="7620" marR="7620" marT="7620" marB="0" anchor="ctr"/>
                </a:tc>
                <a:tc>
                  <a:txBody>
                    <a:bodyPr/>
                    <a:lstStyle/>
                    <a:p>
                      <a:pPr algn="ctr" fontAlgn="ctr"/>
                      <a:r>
                        <a:rPr lang="en-US" altLang="zh-CN" sz="1100" u="none" strike="noStrike" dirty="0">
                          <a:effectLst/>
                          <a:latin typeface="+mj-ea"/>
                          <a:ea typeface="+mj-ea"/>
                        </a:rPr>
                        <a:t>4.44%</a:t>
                      </a:r>
                      <a:endParaRPr lang="en-US" altLang="zh-CN" sz="1100" b="0" i="0" u="none" strike="noStrike" dirty="0">
                        <a:solidFill>
                          <a:srgbClr val="000000"/>
                        </a:solidFill>
                        <a:effectLst/>
                        <a:latin typeface="+mj-ea"/>
                        <a:ea typeface="+mj-ea"/>
                      </a:endParaRPr>
                    </a:p>
                  </a:txBody>
                  <a:tcPr marL="7620" marR="7620" marT="7620" marB="0" anchor="ctr"/>
                </a:tc>
              </a:tr>
              <a:tr h="273337">
                <a:tc vMerge="1">
                  <a:tcPr/>
                </a:tc>
                <a:tc>
                  <a:txBody>
                    <a:bodyPr/>
                    <a:lstStyle/>
                    <a:p>
                      <a:pPr algn="ctr" fontAlgn="ctr"/>
                      <a:r>
                        <a:rPr lang="zh-CN" altLang="en-US" sz="1100" b="1" u="none" strike="noStrike" dirty="0">
                          <a:solidFill>
                            <a:srgbClr val="FF0000"/>
                          </a:solidFill>
                          <a:effectLst/>
                          <a:latin typeface="+mj-ea"/>
                          <a:ea typeface="+mj-ea"/>
                        </a:rPr>
                        <a:t>涉及地址收敛</a:t>
                      </a:r>
                      <a:endParaRPr lang="zh-CN" altLang="en-US" sz="1100" b="1" i="0" u="none" strike="noStrike" dirty="0">
                        <a:solidFill>
                          <a:srgbClr val="FF0000"/>
                        </a:solidFill>
                        <a:effectLst/>
                        <a:latin typeface="+mj-ea"/>
                        <a:ea typeface="+mj-ea"/>
                      </a:endParaRPr>
                    </a:p>
                  </a:txBody>
                  <a:tcPr marL="7620" marR="7620" marT="7620" marB="0" anchor="ctr"/>
                </a:tc>
                <a:tc>
                  <a:txBody>
                    <a:bodyPr/>
                    <a:lstStyle/>
                    <a:p>
                      <a:pPr algn="ctr" fontAlgn="b"/>
                      <a:r>
                        <a:rPr lang="zh-CN" altLang="en-US" sz="1100" b="1" u="none" strike="noStrike" dirty="0">
                          <a:solidFill>
                            <a:srgbClr val="FF0000"/>
                          </a:solidFill>
                          <a:effectLst/>
                          <a:latin typeface="+mj-ea"/>
                          <a:ea typeface="+mj-ea"/>
                        </a:rPr>
                        <a:t>占比</a:t>
                      </a:r>
                      <a:endParaRPr lang="zh-CN" altLang="en-US" sz="1100" b="1" i="0" u="none" strike="noStrike" dirty="0">
                        <a:solidFill>
                          <a:srgbClr val="FF0000"/>
                        </a:solidFill>
                        <a:effectLst/>
                        <a:latin typeface="+mj-ea"/>
                        <a:ea typeface="+mj-ea"/>
                      </a:endParaRPr>
                    </a:p>
                  </a:txBody>
                  <a:tcPr marL="7620" marR="7620" marT="7620" marB="0" anchor="ctr"/>
                </a:tc>
              </a:tr>
              <a:tr h="273337">
                <a:tc vMerge="1">
                  <a:tcPr/>
                </a:tc>
                <a:tc>
                  <a:txBody>
                    <a:bodyPr/>
                    <a:lstStyle/>
                    <a:p>
                      <a:pPr algn="ctr" fontAlgn="ctr"/>
                      <a:r>
                        <a:rPr lang="en-US" altLang="zh-CN" sz="1100" u="none" strike="noStrike" dirty="0">
                          <a:solidFill>
                            <a:srgbClr val="FF0000"/>
                          </a:solidFill>
                          <a:effectLst/>
                          <a:latin typeface="+mj-ea"/>
                          <a:ea typeface="+mj-ea"/>
                        </a:rPr>
                        <a:t>44,726,921</a:t>
                      </a:r>
                      <a:endParaRPr lang="en-US" altLang="zh-CN" sz="1100" b="0" i="0" u="none" strike="noStrike" dirty="0">
                        <a:solidFill>
                          <a:srgbClr val="FF0000"/>
                        </a:solidFill>
                        <a:effectLst/>
                        <a:latin typeface="+mj-ea"/>
                        <a:ea typeface="+mj-ea"/>
                      </a:endParaRPr>
                    </a:p>
                  </a:txBody>
                  <a:tcPr marL="7620" marR="7620" marT="7620" marB="0" anchor="ctr"/>
                </a:tc>
                <a:tc>
                  <a:txBody>
                    <a:bodyPr/>
                    <a:lstStyle/>
                    <a:p>
                      <a:pPr algn="ctr" fontAlgn="ctr"/>
                      <a:r>
                        <a:rPr lang="en-US" altLang="zh-CN" sz="1100" u="none" strike="noStrike" dirty="0">
                          <a:solidFill>
                            <a:srgbClr val="FF0000"/>
                          </a:solidFill>
                          <a:effectLst/>
                          <a:latin typeface="+mj-ea"/>
                          <a:ea typeface="+mj-ea"/>
                        </a:rPr>
                        <a:t>22.61%</a:t>
                      </a:r>
                      <a:endParaRPr lang="en-US" altLang="zh-CN" sz="1100" b="0" i="0" u="none" strike="noStrike" dirty="0">
                        <a:solidFill>
                          <a:srgbClr val="FF0000"/>
                        </a:solidFill>
                        <a:effectLst/>
                        <a:latin typeface="+mj-ea"/>
                        <a:ea typeface="+mj-ea"/>
                      </a:endParaRPr>
                    </a:p>
                  </a:txBody>
                  <a:tcPr marL="7620" marR="7620" marT="7620" marB="0" anchor="ctr"/>
                </a:tc>
              </a:tr>
              <a:tr h="273337">
                <a:tc>
                  <a:txBody>
                    <a:bodyPr/>
                    <a:lstStyle/>
                    <a:p>
                      <a:pPr algn="l" fontAlgn="b"/>
                      <a:endParaRPr lang="zh-CN" altLang="en-US" sz="1100" b="0" i="0" u="none" strike="noStrike">
                        <a:solidFill>
                          <a:srgbClr val="000000"/>
                        </a:solidFill>
                        <a:effectLst/>
                        <a:latin typeface="+mj-ea"/>
                        <a:ea typeface="+mj-ea"/>
                      </a:endParaRPr>
                    </a:p>
                  </a:txBody>
                  <a:tcPr marL="7620" marR="7620" marT="7620" marB="0" anchor="ctr"/>
                </a:tc>
                <a:tc>
                  <a:txBody>
                    <a:bodyPr/>
                    <a:lstStyle/>
                    <a:p>
                      <a:pPr algn="l" fontAlgn="b"/>
                      <a:endParaRPr lang="zh-CN" altLang="en-US" sz="1100" b="0" i="0" u="none" strike="noStrike">
                        <a:solidFill>
                          <a:srgbClr val="000000"/>
                        </a:solidFill>
                        <a:effectLst/>
                        <a:latin typeface="+mj-ea"/>
                        <a:ea typeface="+mj-ea"/>
                      </a:endParaRPr>
                    </a:p>
                  </a:txBody>
                  <a:tcPr marL="7620" marR="7620" marT="7620" marB="0" anchor="ctr"/>
                </a:tc>
                <a:tc>
                  <a:txBody>
                    <a:bodyPr/>
                    <a:lstStyle/>
                    <a:p>
                      <a:pPr algn="l" fontAlgn="b"/>
                      <a:endParaRPr lang="zh-CN" altLang="en-US" sz="1100" b="0" i="0" u="none" strike="noStrike" dirty="0">
                        <a:solidFill>
                          <a:srgbClr val="000000"/>
                        </a:solidFill>
                        <a:effectLst/>
                        <a:latin typeface="+mj-ea"/>
                        <a:ea typeface="+mj-ea"/>
                      </a:endParaRPr>
                    </a:p>
                  </a:txBody>
                  <a:tcPr marL="7620" marR="7620" marT="7620" marB="0" anchor="ctr"/>
                </a:tc>
              </a:tr>
              <a:tr h="273337">
                <a:tc>
                  <a:txBody>
                    <a:bodyPr/>
                    <a:lstStyle/>
                    <a:p>
                      <a:pPr algn="ctr" fontAlgn="ctr"/>
                      <a:r>
                        <a:rPr lang="zh-CN" altLang="en-US" sz="1100" b="1" u="none" strike="noStrike">
                          <a:effectLst/>
                          <a:latin typeface="+mj-ea"/>
                          <a:ea typeface="+mj-ea"/>
                        </a:rPr>
                        <a:t>定向语音数量</a:t>
                      </a:r>
                      <a:endParaRPr lang="zh-CN" altLang="en-US" sz="1100" b="1" i="0" u="none" strike="noStrike">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a:effectLst/>
                          <a:latin typeface="+mj-ea"/>
                          <a:ea typeface="+mj-ea"/>
                        </a:rPr>
                        <a:t>白名单数为</a:t>
                      </a:r>
                      <a:r>
                        <a:rPr lang="en-US" altLang="zh-CN" sz="1100" b="1" u="none" strike="noStrike">
                          <a:effectLst/>
                          <a:latin typeface="+mj-ea"/>
                          <a:ea typeface="+mj-ea"/>
                        </a:rPr>
                        <a:t>5</a:t>
                      </a:r>
                      <a:endParaRPr lang="en-US" altLang="zh-CN" sz="1100" b="1" i="0" u="none" strike="noStrike">
                        <a:solidFill>
                          <a:srgbClr val="000000"/>
                        </a:solidFill>
                        <a:effectLst/>
                        <a:latin typeface="+mj-ea"/>
                        <a:ea typeface="+mj-ea"/>
                      </a:endParaRPr>
                    </a:p>
                  </a:txBody>
                  <a:tcPr marL="7620" marR="7620" marT="7620" marB="0" anchor="ctr"/>
                </a:tc>
                <a:tc>
                  <a:txBody>
                    <a:bodyPr/>
                    <a:lstStyle/>
                    <a:p>
                      <a:pPr algn="ctr" fontAlgn="b"/>
                      <a:r>
                        <a:rPr lang="zh-CN" altLang="en-US" sz="1100" b="1" u="none" strike="noStrike" dirty="0">
                          <a:effectLst/>
                          <a:latin typeface="+mj-ea"/>
                          <a:ea typeface="+mj-ea"/>
                        </a:rPr>
                        <a:t>占比</a:t>
                      </a:r>
                      <a:endParaRPr lang="zh-CN" altLang="en-US" sz="1100" b="1" i="0" u="none" strike="noStrike" dirty="0">
                        <a:solidFill>
                          <a:srgbClr val="000000"/>
                        </a:solidFill>
                        <a:effectLst/>
                        <a:latin typeface="+mj-ea"/>
                        <a:ea typeface="+mj-ea"/>
                      </a:endParaRPr>
                    </a:p>
                  </a:txBody>
                  <a:tcPr marL="7620" marR="7620" marT="7620" marB="0" anchor="ctr"/>
                </a:tc>
              </a:tr>
              <a:tr h="273337">
                <a:tc>
                  <a:txBody>
                    <a:bodyPr/>
                    <a:lstStyle/>
                    <a:p>
                      <a:pPr algn="ctr" fontAlgn="ctr"/>
                      <a:r>
                        <a:rPr lang="en-US" altLang="zh-CN" sz="1100" u="none" strike="noStrike" dirty="0">
                          <a:effectLst/>
                          <a:latin typeface="+mj-ea"/>
                          <a:ea typeface="+mj-ea"/>
                        </a:rPr>
                        <a:t>18,533,832</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ctr" fontAlgn="ctr"/>
                      <a:r>
                        <a:rPr lang="en-US" altLang="zh-CN" sz="1100" u="none" strike="noStrike" dirty="0">
                          <a:effectLst/>
                          <a:latin typeface="+mj-ea"/>
                          <a:ea typeface="+mj-ea"/>
                        </a:rPr>
                        <a:t>1,066,274</a:t>
                      </a:r>
                      <a:endParaRPr lang="en-US" altLang="zh-CN" sz="1100" b="0" i="0" u="none" strike="noStrike" dirty="0">
                        <a:solidFill>
                          <a:srgbClr val="000000"/>
                        </a:solidFill>
                        <a:effectLst/>
                        <a:latin typeface="+mj-ea"/>
                        <a:ea typeface="+mj-ea"/>
                      </a:endParaRPr>
                    </a:p>
                  </a:txBody>
                  <a:tcPr marL="7620" marR="7620" marT="7620" marB="0" anchor="ctr"/>
                </a:tc>
                <a:tc>
                  <a:txBody>
                    <a:bodyPr/>
                    <a:lstStyle/>
                    <a:p>
                      <a:pPr algn="ctr" fontAlgn="b"/>
                      <a:r>
                        <a:rPr lang="en-US" altLang="zh-CN" sz="1100" u="none" strike="noStrike" dirty="0">
                          <a:effectLst/>
                          <a:latin typeface="+mj-ea"/>
                          <a:ea typeface="+mj-ea"/>
                        </a:rPr>
                        <a:t>5.75%</a:t>
                      </a:r>
                      <a:endParaRPr lang="en-US" altLang="zh-CN" sz="1100" b="0" i="0" u="none" strike="noStrike" dirty="0">
                        <a:solidFill>
                          <a:srgbClr val="000000"/>
                        </a:solidFill>
                        <a:effectLst/>
                        <a:latin typeface="+mj-ea"/>
                        <a:ea typeface="+mj-ea"/>
                      </a:endParaRPr>
                    </a:p>
                  </a:txBody>
                  <a:tcPr marL="7620" marR="7620" marT="7620" marB="0" anchor="ctr"/>
                </a:tc>
              </a:tr>
            </a:tbl>
          </a:graphicData>
        </a:graphic>
      </p:graphicFrame>
      <p:sp>
        <p:nvSpPr>
          <p:cNvPr id="17" name="矩形 16"/>
          <p:cNvSpPr/>
          <p:nvPr/>
        </p:nvSpPr>
        <p:spPr>
          <a:xfrm>
            <a:off x="4067499" y="6513405"/>
            <a:ext cx="3305713" cy="261610"/>
          </a:xfrm>
          <a:prstGeom prst="rect">
            <a:avLst/>
          </a:prstGeom>
        </p:spPr>
        <p:txBody>
          <a:bodyPr wrap="none">
            <a:spAutoFit/>
          </a:bodyPr>
          <a:lstStyle/>
          <a:p>
            <a:pPr algn="ctr"/>
            <a:r>
              <a:rPr lang="zh-CN" altLang="en-US" sz="1100" dirty="0">
                <a:latin typeface="+mj-ea"/>
                <a:ea typeface="+mj-ea"/>
              </a:rPr>
              <a:t>表</a:t>
            </a:r>
            <a:r>
              <a:rPr lang="en-US" altLang="zh-CN" sz="1100" dirty="0">
                <a:latin typeface="+mj-ea"/>
                <a:ea typeface="+mj-ea"/>
              </a:rPr>
              <a:t>2. </a:t>
            </a:r>
            <a:r>
              <a:rPr lang="zh-CN" altLang="en-US" sz="1100" dirty="0">
                <a:latin typeface="+mj-ea"/>
                <a:ea typeface="+mj-ea"/>
              </a:rPr>
              <a:t>定向流量与定向语音的白名单、地址收敛数据</a:t>
            </a:r>
            <a:endParaRPr lang="zh-CN" altLang="en-US" sz="1100" dirty="0">
              <a:latin typeface="+mj-ea"/>
              <a:ea typeface="+mj-ea"/>
            </a:endParaRPr>
          </a:p>
        </p:txBody>
      </p:sp>
      <p:graphicFrame>
        <p:nvGraphicFramePr>
          <p:cNvPr id="8" name="表格 7"/>
          <p:cNvGraphicFramePr>
            <a:graphicFrameLocks noGrp="1"/>
          </p:cNvGraphicFramePr>
          <p:nvPr/>
        </p:nvGraphicFramePr>
        <p:xfrm>
          <a:off x="7505700" y="4477993"/>
          <a:ext cx="4686300" cy="1914260"/>
        </p:xfrm>
        <a:graphic>
          <a:graphicData uri="http://schemas.openxmlformats.org/drawingml/2006/table">
            <a:tbl>
              <a:tblPr>
                <a:tableStyleId>{FABFCF23-3B69-468F-B69F-88F6DE6A72F2}</a:tableStyleId>
              </a:tblPr>
              <a:tblGrid>
                <a:gridCol w="1181100"/>
                <a:gridCol w="876300"/>
                <a:gridCol w="876300"/>
                <a:gridCol w="800100"/>
                <a:gridCol w="952500"/>
              </a:tblGrid>
              <a:tr h="382852">
                <a:tc>
                  <a:txBody>
                    <a:bodyPr/>
                    <a:lstStyle/>
                    <a:p>
                      <a:pPr algn="ctr" fontAlgn="ctr"/>
                      <a:r>
                        <a:rPr lang="zh-CN" altLang="en-US" sz="1100" b="1" u="none" strike="noStrike" dirty="0">
                          <a:effectLst/>
                          <a:latin typeface="+mj-ea"/>
                          <a:ea typeface="+mj-ea"/>
                        </a:rPr>
                        <a:t>月使用流量（</a:t>
                      </a:r>
                      <a:r>
                        <a:rPr lang="en-US" sz="1100" b="1" u="none" strike="noStrike" dirty="0">
                          <a:effectLst/>
                          <a:latin typeface="+mj-ea"/>
                          <a:ea typeface="+mj-ea"/>
                        </a:rPr>
                        <a:t>M）</a:t>
                      </a:r>
                      <a:endParaRPr lang="en-US" sz="1100" b="1" i="0" u="none" strike="noStrike" dirty="0">
                        <a:solidFill>
                          <a:srgbClr val="000000"/>
                        </a:solidFill>
                        <a:effectLst/>
                        <a:latin typeface="+mj-ea"/>
                        <a:ea typeface="+mj-ea"/>
                      </a:endParaRPr>
                    </a:p>
                  </a:txBody>
                  <a:tcPr marL="7620" marR="7620" marT="7620" marB="0" anchor="ctr"/>
                </a:tc>
                <a:tc>
                  <a:txBody>
                    <a:bodyPr/>
                    <a:lstStyle/>
                    <a:p>
                      <a:pPr algn="ctr" fontAlgn="b"/>
                      <a:r>
                        <a:rPr lang="zh-CN" altLang="en-US" sz="1100" b="1" u="none" strike="noStrike" dirty="0">
                          <a:effectLst/>
                          <a:latin typeface="+mj-ea"/>
                          <a:ea typeface="+mj-ea"/>
                        </a:rPr>
                        <a:t>号码数量</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a:effectLst/>
                          <a:latin typeface="+mj-ea"/>
                          <a:ea typeface="+mj-ea"/>
                        </a:rPr>
                        <a:t>限额管控</a:t>
                      </a:r>
                      <a:endParaRPr lang="zh-CN" altLang="en-US" sz="1100" b="1" i="0" u="none" strike="noStrike">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dirty="0">
                          <a:effectLst/>
                          <a:latin typeface="+mj-ea"/>
                          <a:ea typeface="+mj-ea"/>
                        </a:rPr>
                        <a:t>未限额管控</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algn="ctr" fontAlgn="ctr"/>
                      <a:r>
                        <a:rPr lang="zh-CN" altLang="en-US" sz="1100" b="1" u="none" strike="noStrike" dirty="0">
                          <a:effectLst/>
                          <a:latin typeface="+mj-ea"/>
                          <a:ea typeface="+mj-ea"/>
                        </a:rPr>
                        <a:t>限额管控占比</a:t>
                      </a:r>
                      <a:endParaRPr lang="zh-CN" altLang="en-US" sz="1100" b="1" i="0" u="none" strike="noStrike" dirty="0">
                        <a:solidFill>
                          <a:srgbClr val="000000"/>
                        </a:solidFill>
                        <a:effectLst/>
                        <a:latin typeface="+mj-ea"/>
                        <a:ea typeface="+mj-ea"/>
                      </a:endParaRPr>
                    </a:p>
                  </a:txBody>
                  <a:tcPr marL="7620" marR="7620" marT="7620" marB="0" anchor="ctr"/>
                </a:tc>
              </a:tr>
              <a:tr h="382852">
                <a:tc>
                  <a:txBody>
                    <a:bodyPr/>
                    <a:lstStyle/>
                    <a:p>
                      <a:pPr algn="ctr" fontAlgn="ctr"/>
                      <a:r>
                        <a:rPr lang="en-US" sz="1100" b="1" u="none" strike="noStrike" dirty="0">
                          <a:effectLst/>
                          <a:latin typeface="+mj-ea"/>
                          <a:ea typeface="+mj-ea"/>
                        </a:rPr>
                        <a:t>100（</a:t>
                      </a:r>
                      <a:r>
                        <a:rPr lang="zh-CN" altLang="en-US" sz="1100" b="1" u="none" strike="noStrike" dirty="0">
                          <a:effectLst/>
                          <a:latin typeface="+mj-ea"/>
                          <a:ea typeface="+mj-ea"/>
                        </a:rPr>
                        <a:t>含）以下</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592,486,244</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rgbClr val="FF0000"/>
                          </a:solidFill>
                          <a:effectLst/>
                          <a:latin typeface="+mj-ea"/>
                          <a:ea typeface="+mj-ea"/>
                          <a:cs typeface="+mn-cs"/>
                        </a:rPr>
                        <a:t>512,764,891</a:t>
                      </a:r>
                      <a:endParaRPr lang="en-US" altLang="zh-CN" sz="1050" u="none" strike="noStrike" kern="1200" dirty="0">
                        <a:solidFill>
                          <a:srgbClr val="FF0000"/>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79,721,353</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rgbClr val="FF0000"/>
                          </a:solidFill>
                          <a:effectLst/>
                          <a:latin typeface="+mj-ea"/>
                          <a:ea typeface="+mj-ea"/>
                          <a:cs typeface="+mn-cs"/>
                        </a:rPr>
                        <a:t>86.54%</a:t>
                      </a:r>
                      <a:endParaRPr lang="en-US" altLang="zh-CN" sz="1050" u="none" strike="noStrike" kern="1200" dirty="0">
                        <a:solidFill>
                          <a:srgbClr val="FF0000"/>
                        </a:solidFill>
                        <a:effectLst/>
                        <a:latin typeface="+mj-ea"/>
                        <a:ea typeface="+mj-ea"/>
                        <a:cs typeface="+mn-cs"/>
                      </a:endParaRPr>
                    </a:p>
                  </a:txBody>
                  <a:tcPr marL="7620" marR="7620" marT="7620" marB="0" anchor="ctr"/>
                </a:tc>
              </a:tr>
              <a:tr h="382852">
                <a:tc>
                  <a:txBody>
                    <a:bodyPr/>
                    <a:lstStyle/>
                    <a:p>
                      <a:pPr algn="ctr" fontAlgn="ctr"/>
                      <a:r>
                        <a:rPr lang="en-US" altLang="zh-CN" sz="1100" b="1" u="none" strike="noStrike">
                          <a:effectLst/>
                          <a:latin typeface="+mj-ea"/>
                          <a:ea typeface="+mj-ea"/>
                        </a:rPr>
                        <a:t>100-300</a:t>
                      </a:r>
                      <a:r>
                        <a:rPr lang="zh-CN" altLang="en-US" sz="1100" b="1" u="none" strike="noStrike">
                          <a:effectLst/>
                          <a:latin typeface="+mj-ea"/>
                          <a:ea typeface="+mj-ea"/>
                        </a:rPr>
                        <a:t>（含）</a:t>
                      </a:r>
                      <a:endParaRPr lang="zh-CN" altLang="en-US" sz="1100" b="1" i="0" u="none" strike="noStrike">
                        <a:solidFill>
                          <a:srgbClr val="000000"/>
                        </a:solidFill>
                        <a:effectLst/>
                        <a:latin typeface="+mj-ea"/>
                        <a:ea typeface="+mj-ea"/>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8,234,336</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200,586</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a:solidFill>
                            <a:srgbClr val="FF0000"/>
                          </a:solidFill>
                          <a:effectLst/>
                          <a:latin typeface="+mj-ea"/>
                          <a:ea typeface="+mj-ea"/>
                          <a:cs typeface="+mn-cs"/>
                        </a:rPr>
                        <a:t>8,033,750</a:t>
                      </a:r>
                      <a:endParaRPr lang="en-US" altLang="zh-CN" sz="1050" u="none" strike="noStrike" kern="1200">
                        <a:solidFill>
                          <a:srgbClr val="FF0000"/>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rgbClr val="FF0000"/>
                          </a:solidFill>
                          <a:effectLst/>
                          <a:latin typeface="+mj-ea"/>
                          <a:ea typeface="+mj-ea"/>
                          <a:cs typeface="+mn-cs"/>
                        </a:rPr>
                        <a:t>2.44%</a:t>
                      </a:r>
                      <a:endParaRPr lang="en-US" altLang="zh-CN" sz="1050" u="none" strike="noStrike" kern="1200" dirty="0">
                        <a:solidFill>
                          <a:srgbClr val="FF0000"/>
                        </a:solidFill>
                        <a:effectLst/>
                        <a:latin typeface="+mj-ea"/>
                        <a:ea typeface="+mj-ea"/>
                        <a:cs typeface="+mn-cs"/>
                      </a:endParaRPr>
                    </a:p>
                  </a:txBody>
                  <a:tcPr marL="7620" marR="7620" marT="7620" marB="0" anchor="ctr"/>
                </a:tc>
              </a:tr>
              <a:tr h="382852">
                <a:tc>
                  <a:txBody>
                    <a:bodyPr/>
                    <a:lstStyle/>
                    <a:p>
                      <a:pPr algn="ctr" fontAlgn="ctr"/>
                      <a:r>
                        <a:rPr lang="en-US" altLang="zh-CN" sz="1100" b="1" u="none" strike="noStrike" dirty="0">
                          <a:effectLst/>
                          <a:latin typeface="+mj-ea"/>
                          <a:ea typeface="+mj-ea"/>
                        </a:rPr>
                        <a:t>300</a:t>
                      </a:r>
                      <a:r>
                        <a:rPr lang="zh-CN" altLang="en-US" sz="1100" b="1" u="none" strike="noStrike" dirty="0">
                          <a:effectLst/>
                          <a:latin typeface="+mj-ea"/>
                          <a:ea typeface="+mj-ea"/>
                        </a:rPr>
                        <a:t>以上</a:t>
                      </a:r>
                      <a:endParaRPr lang="zh-CN" altLang="en-US" sz="1100" b="1" i="0" u="none" strike="noStrike" dirty="0">
                        <a:solidFill>
                          <a:srgbClr val="000000"/>
                        </a:solidFill>
                        <a:effectLst/>
                        <a:latin typeface="+mj-ea"/>
                        <a:ea typeface="+mj-ea"/>
                      </a:endParaRPr>
                    </a:p>
                  </a:txBody>
                  <a:tcPr marL="7620" marR="7620" marT="7620" marB="0" anchor="ctr"/>
                </a:tc>
                <a:tc>
                  <a:txBody>
                    <a:bodyPr/>
                    <a:lstStyle/>
                    <a:p>
                      <a:pPr marL="0" algn="ctr" defTabSz="914400" rtl="0" eaLnBrk="1" fontAlgn="b" latinLnBrk="0" hangingPunct="1"/>
                      <a:r>
                        <a:rPr lang="en-US" altLang="zh-CN" sz="1050" u="none" strike="noStrike" kern="1200">
                          <a:solidFill>
                            <a:schemeClr val="dk1"/>
                          </a:solidFill>
                          <a:effectLst/>
                          <a:latin typeface="+mj-ea"/>
                          <a:ea typeface="+mj-ea"/>
                          <a:cs typeface="+mn-cs"/>
                        </a:rPr>
                        <a:t>22,862,206</a:t>
                      </a:r>
                      <a:endParaRPr lang="en-US" altLang="zh-CN" sz="1050" u="none" strike="noStrike" kern="120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33,980</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a:solidFill>
                            <a:schemeClr val="dk1"/>
                          </a:solidFill>
                          <a:effectLst/>
                          <a:latin typeface="+mj-ea"/>
                          <a:ea typeface="+mj-ea"/>
                          <a:cs typeface="+mn-cs"/>
                        </a:rPr>
                        <a:t>22,828,226</a:t>
                      </a:r>
                      <a:endParaRPr lang="en-US" altLang="zh-CN" sz="1050" u="none" strike="noStrike" kern="120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a:solidFill>
                            <a:schemeClr val="dk1"/>
                          </a:solidFill>
                          <a:effectLst/>
                          <a:latin typeface="+mj-ea"/>
                          <a:ea typeface="+mj-ea"/>
                          <a:cs typeface="+mn-cs"/>
                        </a:rPr>
                        <a:t>0.15%</a:t>
                      </a:r>
                      <a:endParaRPr lang="en-US" altLang="zh-CN" sz="1050" u="none" strike="noStrike" kern="1200">
                        <a:solidFill>
                          <a:schemeClr val="dk1"/>
                        </a:solidFill>
                        <a:effectLst/>
                        <a:latin typeface="+mj-ea"/>
                        <a:ea typeface="+mj-ea"/>
                        <a:cs typeface="+mn-cs"/>
                      </a:endParaRPr>
                    </a:p>
                  </a:txBody>
                  <a:tcPr marL="7620" marR="7620" marT="7620" marB="0" anchor="ctr"/>
                </a:tc>
              </a:tr>
              <a:tr h="382852">
                <a:tc>
                  <a:txBody>
                    <a:bodyPr/>
                    <a:lstStyle/>
                    <a:p>
                      <a:pPr algn="ctr" fontAlgn="ctr"/>
                      <a:r>
                        <a:rPr lang="zh-CN" altLang="en-US" sz="1100" u="none" strike="noStrike" dirty="0">
                          <a:effectLst/>
                          <a:latin typeface="+mj-ea"/>
                          <a:ea typeface="+mj-ea"/>
                        </a:rPr>
                        <a:t>总计</a:t>
                      </a:r>
                      <a:endParaRPr lang="zh-CN" altLang="en-US" sz="1100" b="0" i="0" u="none" strike="noStrike" dirty="0">
                        <a:solidFill>
                          <a:srgbClr val="000000"/>
                        </a:solidFill>
                        <a:effectLst/>
                        <a:latin typeface="+mj-ea"/>
                        <a:ea typeface="+mj-ea"/>
                      </a:endParaRPr>
                    </a:p>
                  </a:txBody>
                  <a:tcPr marL="7620" marR="7620" marT="7620" marB="0" anchor="ctr"/>
                </a:tc>
                <a:tc>
                  <a:txBody>
                    <a:bodyPr/>
                    <a:lstStyle/>
                    <a:p>
                      <a:pPr marL="0" algn="ctr" defTabSz="914400" rtl="0" eaLnBrk="1" fontAlgn="b" latinLnBrk="0" hangingPunct="1"/>
                      <a:r>
                        <a:rPr lang="en-US" altLang="zh-CN" sz="1050" u="none" strike="noStrike" kern="1200">
                          <a:solidFill>
                            <a:schemeClr val="dk1"/>
                          </a:solidFill>
                          <a:effectLst/>
                          <a:latin typeface="+mj-ea"/>
                          <a:ea typeface="+mj-ea"/>
                          <a:cs typeface="+mn-cs"/>
                        </a:rPr>
                        <a:t>623,582,786</a:t>
                      </a:r>
                      <a:endParaRPr lang="en-US" altLang="zh-CN" sz="1050" u="none" strike="noStrike" kern="120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512,999,457</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110,583,329</a:t>
                      </a:r>
                      <a:endParaRPr lang="en-US" altLang="zh-CN" sz="1050" u="none" strike="noStrike" kern="1200" dirty="0">
                        <a:solidFill>
                          <a:schemeClr val="dk1"/>
                        </a:solidFill>
                        <a:effectLst/>
                        <a:latin typeface="+mj-ea"/>
                        <a:ea typeface="+mj-ea"/>
                        <a:cs typeface="+mn-cs"/>
                      </a:endParaRPr>
                    </a:p>
                  </a:txBody>
                  <a:tcPr marL="7620" marR="7620" marT="7620" marB="0" anchor="ctr"/>
                </a:tc>
                <a:tc>
                  <a:txBody>
                    <a:bodyPr/>
                    <a:lstStyle/>
                    <a:p>
                      <a:pPr marL="0" algn="ctr" defTabSz="914400" rtl="0" eaLnBrk="1" fontAlgn="b" latinLnBrk="0" hangingPunct="1"/>
                      <a:r>
                        <a:rPr lang="en-US" altLang="zh-CN" sz="1050" u="none" strike="noStrike" kern="1200" dirty="0">
                          <a:solidFill>
                            <a:schemeClr val="dk1"/>
                          </a:solidFill>
                          <a:effectLst/>
                          <a:latin typeface="+mj-ea"/>
                          <a:ea typeface="+mj-ea"/>
                          <a:cs typeface="+mn-cs"/>
                        </a:rPr>
                        <a:t>82.27%</a:t>
                      </a:r>
                      <a:endParaRPr lang="en-US" altLang="zh-CN" sz="1050" u="none" strike="noStrike" kern="1200" dirty="0">
                        <a:solidFill>
                          <a:schemeClr val="dk1"/>
                        </a:solidFill>
                        <a:effectLst/>
                        <a:latin typeface="+mj-ea"/>
                        <a:ea typeface="+mj-ea"/>
                        <a:cs typeface="+mn-cs"/>
                      </a:endParaRPr>
                    </a:p>
                  </a:txBody>
                  <a:tcPr marL="7620" marR="7620" marT="7620" marB="0" anchor="ctr"/>
                </a:tc>
              </a:tr>
            </a:tbl>
          </a:graphicData>
        </a:graphic>
      </p:graphicFrame>
      <p:sp>
        <p:nvSpPr>
          <p:cNvPr id="19" name="矩形 18"/>
          <p:cNvSpPr/>
          <p:nvPr/>
        </p:nvSpPr>
        <p:spPr>
          <a:xfrm>
            <a:off x="8819937" y="6513405"/>
            <a:ext cx="2036135" cy="261610"/>
          </a:xfrm>
          <a:prstGeom prst="rect">
            <a:avLst/>
          </a:prstGeom>
        </p:spPr>
        <p:txBody>
          <a:bodyPr wrap="none">
            <a:spAutoFit/>
          </a:bodyPr>
          <a:lstStyle/>
          <a:p>
            <a:pPr algn="ctr"/>
            <a:r>
              <a:rPr lang="zh-CN" altLang="en-US" sz="1100" dirty="0">
                <a:latin typeface="+mj-ea"/>
                <a:ea typeface="+mj-ea"/>
              </a:rPr>
              <a:t>表</a:t>
            </a:r>
            <a:r>
              <a:rPr lang="en-US" altLang="zh-CN" sz="1100" dirty="0">
                <a:latin typeface="+mj-ea"/>
                <a:ea typeface="+mj-ea"/>
              </a:rPr>
              <a:t>3. </a:t>
            </a:r>
            <a:r>
              <a:rPr lang="zh-CN" altLang="en-US" sz="1100" dirty="0">
                <a:latin typeface="+mj-ea"/>
                <a:ea typeface="+mj-ea"/>
              </a:rPr>
              <a:t>月使用量各级与限额管控</a:t>
            </a:r>
            <a:endParaRPr lang="zh-CN" altLang="en-US" sz="1100" dirty="0">
              <a:latin typeface="+mj-ea"/>
              <a:ea typeface="+mj-ea"/>
            </a:endParaRPr>
          </a:p>
        </p:txBody>
      </p:sp>
      <p:sp>
        <p:nvSpPr>
          <p:cNvPr id="20" name="文本框 92"/>
          <p:cNvSpPr txBox="1"/>
          <p:nvPr/>
        </p:nvSpPr>
        <p:spPr bwMode="auto">
          <a:xfrm>
            <a:off x="247884" y="862316"/>
            <a:ext cx="11801686" cy="3410580"/>
          </a:xfrm>
          <a:prstGeom prst="rect">
            <a:avLst/>
          </a:prstGeom>
          <a:gradFill>
            <a:gsLst>
              <a:gs pos="0">
                <a:srgbClr val="008CFF">
                  <a:alpha val="10000"/>
                </a:srgbClr>
              </a:gs>
              <a:gs pos="25000">
                <a:srgbClr val="008CFF">
                  <a:alpha val="0"/>
                </a:srgbClr>
              </a:gs>
            </a:gsLst>
            <a:lin ang="16200000" scaled="0"/>
          </a:gradFill>
          <a:ln w="3175" cap="flat" cmpd="sng" algn="ctr">
            <a:solidFill>
              <a:srgbClr val="008CFF"/>
            </a:solidFill>
            <a:prstDash val="solid"/>
            <a:miter lim="800000"/>
          </a:ln>
          <a:effectLst/>
        </p:spPr>
        <p:txBody>
          <a:bodyPr lIns="57600" tIns="28800" rIns="57600" bIns="28800" anchor="ctr"/>
          <a:lstStyle>
            <a:defPPr>
              <a:defRPr lang="en-US"/>
            </a:defPPr>
            <a:lvl1pPr marR="0" lvl="0" indent="0" defTabSz="532130" fontAlgn="auto">
              <a:lnSpc>
                <a:spcPct val="100000"/>
              </a:lnSpc>
              <a:spcBef>
                <a:spcPts val="0"/>
              </a:spcBef>
              <a:spcAft>
                <a:spcPts val="0"/>
              </a:spcAft>
              <a:buClrTx/>
              <a:buSzTx/>
              <a:buFontTx/>
              <a:buNone/>
              <a:defRPr kumimoji="1" sz="1050" b="0" i="0" u="none" strike="noStrike" kern="0" cap="none" spc="0" normalizeH="0" baseline="0">
                <a:ln>
                  <a:noFill/>
                </a:ln>
                <a:solidFill>
                  <a:srgbClr val="FFFFFF"/>
                </a:solidFill>
                <a:effectLst/>
                <a:uLnTx/>
                <a:uFillTx/>
                <a:latin typeface="Franklin Gothic Book" panose="020B0503020102020204"/>
                <a:ea typeface="微软雅黑" panose="020B050302020402020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nSpc>
                <a:spcPct val="150000"/>
              </a:lnSpc>
              <a:defRPr/>
            </a:pPr>
            <a:endParaRPr noProof="1">
              <a:solidFill>
                <a:prstClr val="black"/>
              </a:solidFill>
              <a:latin typeface="微软雅黑" panose="020B0503020204020204" charset="-122"/>
            </a:endParaRPr>
          </a:p>
        </p:txBody>
      </p:sp>
      <p:sp>
        <p:nvSpPr>
          <p:cNvPr id="22" name="文本框 21"/>
          <p:cNvSpPr txBox="1"/>
          <p:nvPr/>
        </p:nvSpPr>
        <p:spPr>
          <a:xfrm>
            <a:off x="657225" y="927100"/>
            <a:ext cx="10663555" cy="851493"/>
          </a:xfrm>
          <a:prstGeom prst="rect">
            <a:avLst/>
          </a:prstGeom>
        </p:spPr>
        <p:txBody>
          <a:bodyPr wrap="square">
            <a:noAutofit/>
          </a:bodyPr>
          <a:lstStyle/>
          <a:p>
            <a:pPr>
              <a:lnSpc>
                <a:spcPct val="150000"/>
              </a:lnSpc>
            </a:pPr>
            <a:r>
              <a:rPr lang="zh-CN" altLang="en-US" sz="1200" b="1" dirty="0">
                <a:solidFill>
                  <a:srgbClr val="C00000"/>
                </a:solidFill>
                <a:latin typeface="Arial" panose="020B0604020202020204" pitchFamily="34" charset="0"/>
                <a:ea typeface="微软雅黑" panose="020B0503020204020204" charset="-122"/>
              </a:rPr>
              <a:t>整体情况：</a:t>
            </a:r>
            <a:r>
              <a:rPr lang="zh-CN" altLang="en-US" sz="1200" dirty="0">
                <a:latin typeface="Arial" panose="020B0604020202020204" pitchFamily="34" charset="0"/>
                <a:ea typeface="微软雅黑" panose="020B0503020204020204" charset="-122"/>
              </a:rPr>
              <a:t>根据</a:t>
            </a:r>
            <a:r>
              <a:rPr lang="en-US" altLang="zh-CN" sz="1200" dirty="0">
                <a:latin typeface="Arial" panose="020B0604020202020204" pitchFamily="34" charset="0"/>
                <a:ea typeface="微软雅黑" panose="020B0503020204020204" charset="-122"/>
              </a:rPr>
              <a:t>2024</a:t>
            </a:r>
            <a:r>
              <a:rPr lang="zh-CN" altLang="en-US" sz="1200" dirty="0">
                <a:latin typeface="Arial" panose="020B0604020202020204" pitchFamily="34" charset="0"/>
                <a:ea typeface="微软雅黑" panose="020B0503020204020204" charset="-122"/>
              </a:rPr>
              <a:t>年</a:t>
            </a:r>
            <a:r>
              <a:rPr lang="en-US" altLang="zh-CN" sz="1200" dirty="0">
                <a:latin typeface="Arial" panose="020B0604020202020204" pitchFamily="34" charset="0"/>
                <a:ea typeface="微软雅黑" panose="020B0503020204020204" charset="-122"/>
              </a:rPr>
              <a:t>11</a:t>
            </a:r>
            <a:r>
              <a:rPr lang="zh-CN" altLang="en-US" sz="1200" dirty="0">
                <a:latin typeface="Arial" panose="020B0604020202020204" pitchFamily="34" charset="0"/>
                <a:ea typeface="微软雅黑" panose="020B0503020204020204" charset="-122"/>
              </a:rPr>
              <a:t>月</a:t>
            </a:r>
            <a:r>
              <a:rPr lang="en-US" altLang="zh-CN" sz="1200" dirty="0">
                <a:latin typeface="Arial" panose="020B0604020202020204" pitchFamily="34" charset="0"/>
                <a:ea typeface="微软雅黑" panose="020B0503020204020204" charset="-122"/>
              </a:rPr>
              <a:t>19</a:t>
            </a:r>
            <a:r>
              <a:rPr lang="zh-CN" altLang="en-US" sz="1200" dirty="0">
                <a:latin typeface="Arial" panose="020B0604020202020204" pitchFamily="34" charset="0"/>
                <a:ea typeface="微软雅黑" panose="020B0503020204020204" charset="-122"/>
              </a:rPr>
              <a:t>日账期数据（不含车联网卡）显示，原安全分类（开卡）场景</a:t>
            </a:r>
            <a:r>
              <a:rPr lang="en-US" altLang="zh-CN" sz="1200" dirty="0">
                <a:latin typeface="Arial" panose="020B0604020202020204" pitchFamily="34" charset="0"/>
                <a:ea typeface="微软雅黑" panose="020B0503020204020204" charset="-122"/>
              </a:rPr>
              <a:t>6</a:t>
            </a:r>
            <a:r>
              <a:rPr lang="zh-CN" altLang="en-US" sz="1200" dirty="0">
                <a:latin typeface="微软雅黑" panose="020B0503020204020204" charset="-122"/>
                <a:ea typeface="微软雅黑" panose="020B0503020204020204" charset="-122"/>
                <a:cs typeface="微软雅黑" panose="020B0503020204020204" charset="-122"/>
                <a:sym typeface="+mn-ea"/>
              </a:rPr>
              <a:t>类变为</a:t>
            </a:r>
            <a:r>
              <a:rPr lang="en-US" altLang="zh-CN" sz="1200" dirty="0">
                <a:latin typeface="微软雅黑" panose="020B0503020204020204" charset="-122"/>
                <a:ea typeface="微软雅黑" panose="020B0503020204020204" charset="-122"/>
                <a:cs typeface="微软雅黑" panose="020B0503020204020204" charset="-122"/>
                <a:sym typeface="+mn-ea"/>
              </a:rPr>
              <a:t>3</a:t>
            </a:r>
            <a:r>
              <a:rPr lang="zh-CN" altLang="en-US" sz="1200" dirty="0">
                <a:latin typeface="微软雅黑" panose="020B0503020204020204" charset="-122"/>
                <a:ea typeface="微软雅黑" panose="020B0503020204020204" charset="-122"/>
                <a:cs typeface="微软雅黑" panose="020B0503020204020204" charset="-122"/>
                <a:sym typeface="+mn-ea"/>
              </a:rPr>
              <a:t>类，</a:t>
            </a:r>
            <a:r>
              <a:rPr lang="zh-CN" altLang="en-US" sz="1200" dirty="0">
                <a:latin typeface="Arial" panose="020B0604020202020204" pitchFamily="34" charset="0"/>
                <a:ea typeface="微软雅黑" panose="020B0503020204020204" charset="-122"/>
              </a:rPr>
              <a:t>场景</a:t>
            </a:r>
            <a:r>
              <a:rPr lang="en-US" altLang="zh-CN" sz="1200" dirty="0">
                <a:latin typeface="Arial" panose="020B0604020202020204" pitchFamily="34" charset="0"/>
                <a:ea typeface="微软雅黑" panose="020B0503020204020204" charset="-122"/>
              </a:rPr>
              <a:t>6</a:t>
            </a:r>
            <a:r>
              <a:rPr lang="zh-CN" altLang="en-US" sz="1200" dirty="0">
                <a:latin typeface="Arial" panose="020B0604020202020204" pitchFamily="34" charset="0"/>
                <a:ea typeface="微软雅黑" panose="020B0503020204020204" charset="-122"/>
              </a:rPr>
              <a:t>、场景</a:t>
            </a:r>
            <a:r>
              <a:rPr lang="en-US" altLang="zh-CN" sz="1200" dirty="0">
                <a:latin typeface="Arial" panose="020B0604020202020204" pitchFamily="34" charset="0"/>
                <a:ea typeface="微软雅黑" panose="020B0503020204020204" charset="-122"/>
              </a:rPr>
              <a:t>1</a:t>
            </a:r>
            <a:r>
              <a:rPr lang="zh-CN" altLang="en-US" sz="1200" dirty="0">
                <a:latin typeface="Arial" panose="020B0604020202020204" pitchFamily="34" charset="0"/>
                <a:ea typeface="微软雅黑" panose="020B0503020204020204" charset="-122"/>
              </a:rPr>
              <a:t>的占比最高，分别为</a:t>
            </a:r>
            <a:r>
              <a:rPr lang="en-US" altLang="zh-CN" sz="1200" dirty="0">
                <a:latin typeface="Arial" panose="020B0604020202020204" pitchFamily="34" charset="0"/>
                <a:ea typeface="微软雅黑" panose="020B0503020204020204" charset="-122"/>
              </a:rPr>
              <a:t>70%</a:t>
            </a:r>
            <a:r>
              <a:rPr lang="zh-CN" altLang="en-US" sz="1200" dirty="0">
                <a:latin typeface="Arial" panose="020B0604020202020204" pitchFamily="34" charset="0"/>
                <a:ea typeface="微软雅黑" panose="020B0503020204020204" charset="-122"/>
              </a:rPr>
              <a:t>，</a:t>
            </a:r>
            <a:r>
              <a:rPr lang="en-US" altLang="zh-CN" sz="1200" dirty="0">
                <a:latin typeface="Arial" panose="020B0604020202020204" pitchFamily="34" charset="0"/>
                <a:ea typeface="微软雅黑" panose="020B0503020204020204" charset="-122"/>
              </a:rPr>
              <a:t>10%</a:t>
            </a:r>
            <a:r>
              <a:rPr lang="zh-CN" altLang="en-US" sz="1200" dirty="0">
                <a:latin typeface="Arial" panose="020B0604020202020204" pitchFamily="34" charset="0"/>
                <a:ea typeface="微软雅黑" panose="020B0503020204020204" charset="-122"/>
              </a:rPr>
              <a:t>。本次安全管理实施变化影响最大的为定向小、非定向大。省公司开卡需要客户注意真实的签约场景与其位置属性是否固定。</a:t>
            </a:r>
            <a:endParaRPr lang="zh-CN" altLang="en-US" sz="1200" dirty="0">
              <a:latin typeface="Arial" panose="020B0604020202020204" pitchFamily="34" charset="0"/>
              <a:ea typeface="微软雅黑" panose="020B0503020204020204" charset="-122"/>
            </a:endParaRPr>
          </a:p>
        </p:txBody>
      </p:sp>
      <p:sp>
        <p:nvSpPr>
          <p:cNvPr id="24" name="文本框 23"/>
          <p:cNvSpPr txBox="1"/>
          <p:nvPr/>
        </p:nvSpPr>
        <p:spPr>
          <a:xfrm>
            <a:off x="657225" y="1484593"/>
            <a:ext cx="10836868" cy="2788303"/>
          </a:xfrm>
          <a:prstGeom prst="rect">
            <a:avLst/>
          </a:prstGeom>
        </p:spPr>
        <p:txBody>
          <a:bodyPr wrap="square">
            <a:noAutofit/>
          </a:bodyPr>
          <a:lstStyle/>
          <a:p>
            <a:pPr marL="285750" indent="-285750">
              <a:lnSpc>
                <a:spcPct val="170000"/>
              </a:lnSpc>
              <a:buFont typeface="Wingdings" panose="05000000000000000000" charset="0"/>
              <a:buChar char="Ø"/>
            </a:pPr>
            <a:r>
              <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rPr>
              <a:t>影响一、定向流量不分大小，统一管控：</a:t>
            </a:r>
            <a:endPar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nSpc>
                <a:spcPct val="170000"/>
              </a:lnSpc>
            </a:pPr>
            <a:r>
              <a:rPr lang="zh-CN" altLang="en-US" sz="1100" dirty="0">
                <a:latin typeface="微软雅黑" panose="020B0503020204020204" charset="-122"/>
                <a:ea typeface="微软雅黑" panose="020B0503020204020204" charset="-122"/>
                <a:cs typeface="微软雅黑" panose="020B0503020204020204" charset="-122"/>
                <a:sym typeface="+mn-ea"/>
              </a:rPr>
              <a:t>原场景</a:t>
            </a:r>
            <a:r>
              <a:rPr lang="en-US" altLang="zh-CN" sz="1100" dirty="0">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sz="1100" dirty="0">
                <a:solidFill>
                  <a:schemeClr val="tx1"/>
                </a:solidFill>
                <a:latin typeface="微软雅黑" panose="020B0503020204020204" charset="-122"/>
                <a:ea typeface="微软雅黑" panose="020B0503020204020204" charset="-122"/>
                <a:cs typeface="微软雅黑" panose="020B0503020204020204" charset="-122"/>
                <a:sym typeface="+mn-ea"/>
              </a:rPr>
              <a:t>定向小与场景</a:t>
            </a:r>
            <a:r>
              <a:rPr lang="en-US" altLang="zh-CN" sz="1100" dirty="0">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altLang="en-US" sz="1100" dirty="0">
                <a:solidFill>
                  <a:schemeClr val="tx1"/>
                </a:solidFill>
                <a:latin typeface="微软雅黑" panose="020B0503020204020204" charset="-122"/>
                <a:ea typeface="微软雅黑" panose="020B0503020204020204" charset="-122"/>
                <a:cs typeface="微软雅黑" panose="020B0503020204020204" charset="-122"/>
                <a:sym typeface="+mn-ea"/>
              </a:rPr>
              <a:t>定向大，合并为统一的定向流量管控要求。定向小</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新增黑名单限制</a:t>
            </a:r>
            <a:r>
              <a:rPr lang="zh-CN" altLang="en-US" sz="1100" dirty="0">
                <a:latin typeface="微软雅黑" panose="020B0503020204020204" charset="-122"/>
                <a:ea typeface="微软雅黑" panose="020B0503020204020204" charset="-122"/>
                <a:cs typeface="微软雅黑" panose="020B0503020204020204" charset="-122"/>
                <a:sym typeface="+mn-ea"/>
              </a:rPr>
              <a:t>，且</a:t>
            </a:r>
            <a:r>
              <a:rPr lang="zh-CN" altLang="en-US" sz="1100" dirty="0">
                <a:solidFill>
                  <a:schemeClr val="tx1"/>
                </a:solidFill>
                <a:latin typeface="微软雅黑" panose="020B0503020204020204" charset="-122"/>
                <a:ea typeface="微软雅黑" panose="020B0503020204020204" charset="-122"/>
                <a:cs typeface="微软雅黑" panose="020B0503020204020204" charset="-122"/>
                <a:sym typeface="+mn-ea"/>
              </a:rPr>
              <a:t>相比定向大，</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流量受限</a:t>
            </a:r>
            <a:r>
              <a:rPr lang="zh-CN" altLang="en-US" sz="1100" dirty="0">
                <a:solidFill>
                  <a:schemeClr val="tx1"/>
                </a:solidFill>
                <a:latin typeface="微软雅黑" panose="020B0503020204020204" charset="-122"/>
                <a:ea typeface="微软雅黑" panose="020B0503020204020204" charset="-122"/>
                <a:cs typeface="微软雅黑" panose="020B0503020204020204" charset="-122"/>
                <a:sym typeface="+mn-ea"/>
              </a:rPr>
              <a:t>，相比非定向小，</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访问受限。</a:t>
            </a:r>
            <a:r>
              <a:rPr lang="zh-CN" altLang="en-US" sz="1100" dirty="0">
                <a:solidFill>
                  <a:schemeClr val="tx1"/>
                </a:solidFill>
                <a:latin typeface="微软雅黑" panose="020B0503020204020204" charset="-122"/>
                <a:ea typeface="微软雅黑" panose="020B0503020204020204" charset="-122"/>
                <a:cs typeface="微软雅黑" panose="020B0503020204020204" charset="-122"/>
                <a:sym typeface="+mn-ea"/>
              </a:rPr>
              <a:t>故，后期新开卡，原定向小流量的场景需求会被定向大流量或非定向小</a:t>
            </a:r>
            <a:r>
              <a:rPr lang="zh-CN" altLang="en-US" sz="1100" dirty="0">
                <a:latin typeface="微软雅黑" panose="020B0503020204020204" charset="-122"/>
                <a:ea typeface="微软雅黑" panose="020B0503020204020204" charset="-122"/>
                <a:cs typeface="微软雅黑" panose="020B0503020204020204" charset="-122"/>
                <a:sym typeface="+mn-ea"/>
              </a:rPr>
              <a:t>流量取代。新增电信企业总部进行审批后，定向流量白名单可超</a:t>
            </a:r>
            <a:r>
              <a:rPr lang="en-US" altLang="zh-CN" sz="1100" dirty="0">
                <a:latin typeface="微软雅黑" panose="020B0503020204020204" charset="-122"/>
                <a:ea typeface="微软雅黑" panose="020B0503020204020204" charset="-122"/>
                <a:cs typeface="微软雅黑" panose="020B0503020204020204" charset="-122"/>
                <a:sym typeface="+mn-ea"/>
              </a:rPr>
              <a:t>10</a:t>
            </a:r>
            <a:r>
              <a:rPr lang="zh-CN" altLang="en-US" sz="1100" dirty="0">
                <a:latin typeface="微软雅黑" panose="020B0503020204020204" charset="-122"/>
                <a:ea typeface="微软雅黑" panose="020B0503020204020204" charset="-122"/>
                <a:cs typeface="微软雅黑" panose="020B0503020204020204" charset="-122"/>
                <a:sym typeface="+mn-ea"/>
              </a:rPr>
              <a:t>个</a:t>
            </a:r>
            <a:endParaRPr lang="zh-CN" altLang="en-US" sz="1100" dirty="0">
              <a:solidFill>
                <a:schemeClr val="tx1"/>
              </a:solidFill>
              <a:latin typeface="微软雅黑" panose="020B0503020204020204" charset="-122"/>
              <a:ea typeface="微软雅黑" panose="020B0503020204020204" charset="-122"/>
              <a:cs typeface="微软雅黑" panose="020B0503020204020204" charset="-122"/>
            </a:endParaRPr>
          </a:p>
          <a:p>
            <a:pPr marL="285750" indent="-285750">
              <a:lnSpc>
                <a:spcPct val="170000"/>
              </a:lnSpc>
              <a:buFont typeface="Wingdings" panose="05000000000000000000" charset="0"/>
              <a:buChar char="Ø"/>
            </a:pPr>
            <a:r>
              <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rPr>
              <a:t>影响二、 定向流量的地址收敛需求会增多： </a:t>
            </a:r>
            <a:endPar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nSpc>
                <a:spcPct val="170000"/>
              </a:lnSpc>
            </a:pPr>
            <a:r>
              <a:rPr lang="zh-CN" altLang="en-US" sz="1100" dirty="0">
                <a:latin typeface="微软雅黑" panose="020B0503020204020204" charset="-122"/>
                <a:ea typeface="微软雅黑" panose="020B0503020204020204" charset="-122"/>
                <a:cs typeface="微软雅黑" panose="020B0503020204020204" charset="-122"/>
                <a:sym typeface="+mn-ea"/>
              </a:rPr>
              <a:t>新增“电信企业总部进行审批后，定向流量白名单可超</a:t>
            </a:r>
            <a:r>
              <a:rPr lang="en-US" altLang="zh-CN" sz="1100" dirty="0">
                <a:latin typeface="微软雅黑" panose="020B0503020204020204" charset="-122"/>
                <a:ea typeface="微软雅黑" panose="020B0503020204020204" charset="-122"/>
                <a:cs typeface="微软雅黑" panose="020B0503020204020204" charset="-122"/>
                <a:sym typeface="+mn-ea"/>
              </a:rPr>
              <a:t>10</a:t>
            </a:r>
            <a:r>
              <a:rPr lang="zh-CN" altLang="en-US" sz="1100" dirty="0">
                <a:latin typeface="微软雅黑" panose="020B0503020204020204" charset="-122"/>
                <a:ea typeface="微软雅黑" panose="020B0503020204020204" charset="-122"/>
                <a:cs typeface="微软雅黑" panose="020B0503020204020204" charset="-122"/>
                <a:sym typeface="+mn-ea"/>
              </a:rPr>
              <a:t>个“，对于互联网网站访问需求较多的客户，放宽了其限制。</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部分非定向大的需求可能被定向大替代。</a:t>
            </a:r>
            <a:endPar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endParaRPr>
          </a:p>
          <a:p>
            <a:pPr marL="285750" indent="-285750">
              <a:lnSpc>
                <a:spcPct val="170000"/>
              </a:lnSpc>
              <a:buFont typeface="Wingdings" panose="05000000000000000000" charset="0"/>
              <a:buChar char="Ø"/>
            </a:pPr>
            <a:r>
              <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rPr>
              <a:t>影响三、限额管控上限</a:t>
            </a:r>
            <a:r>
              <a:rPr lang="en-US" altLang="zh-CN" sz="1200" b="1" dirty="0">
                <a:solidFill>
                  <a:srgbClr val="C00000"/>
                </a:solidFill>
                <a:latin typeface="微软雅黑" panose="020B0503020204020204" charset="-122"/>
                <a:ea typeface="微软雅黑" panose="020B0503020204020204" charset="-122"/>
                <a:cs typeface="微软雅黑" panose="020B0503020204020204" charset="-122"/>
                <a:sym typeface="+mn-ea"/>
              </a:rPr>
              <a:t>100M</a:t>
            </a:r>
            <a:r>
              <a:rPr lang="en-US" altLang="zh-CN" sz="1200" b="1" dirty="0">
                <a:solidFill>
                  <a:srgbClr val="C00000"/>
                </a:solidFill>
                <a:latin typeface="微软雅黑" panose="020B0503020204020204" charset="-122"/>
                <a:ea typeface="微软雅黑" panose="020B0503020204020204" charset="-122"/>
                <a:cs typeface="微软雅黑" panose="020B0503020204020204" charset="-122"/>
                <a:sym typeface="Wingdings" panose="05000000000000000000" pitchFamily="2" charset="2"/>
              </a:rPr>
              <a:t>300M</a:t>
            </a:r>
            <a:r>
              <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rPr>
              <a:t> ：</a:t>
            </a:r>
            <a:endPar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gn="l" fontAlgn="auto">
              <a:lnSpc>
                <a:spcPct val="170000"/>
              </a:lnSpc>
              <a:buFont typeface="Wingdings" panose="05000000000000000000" charset="0"/>
              <a:buNone/>
            </a:pPr>
            <a:r>
              <a:rPr lang="zh-CN" altLang="en-US" sz="1100" dirty="0">
                <a:latin typeface="微软雅黑" panose="020B0503020204020204" charset="-122"/>
                <a:ea typeface="微软雅黑" panose="020B0503020204020204" charset="-122"/>
                <a:cs typeface="微软雅黑" panose="020B0503020204020204" charset="-122"/>
                <a:sym typeface="+mn-ea"/>
              </a:rPr>
              <a:t>部分月使用量</a:t>
            </a:r>
            <a:r>
              <a:rPr lang="en-US" altLang="zh-CN" sz="1100" dirty="0">
                <a:latin typeface="微软雅黑" panose="020B0503020204020204" charset="-122"/>
                <a:ea typeface="微软雅黑" panose="020B0503020204020204" charset="-122"/>
                <a:cs typeface="微软雅黑" panose="020B0503020204020204" charset="-122"/>
                <a:sym typeface="+mn-ea"/>
              </a:rPr>
              <a:t>100M-300M</a:t>
            </a:r>
            <a:r>
              <a:rPr lang="zh-CN" altLang="en-US" sz="1100" dirty="0">
                <a:latin typeface="微软雅黑" panose="020B0503020204020204" charset="-122"/>
                <a:ea typeface="微软雅黑" panose="020B0503020204020204" charset="-122"/>
                <a:cs typeface="微软雅黑" panose="020B0503020204020204" charset="-122"/>
                <a:sym typeface="+mn-ea"/>
              </a:rPr>
              <a:t>的原定向大流量，</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非定向大流量用户会被非定向小流量替代</a:t>
            </a:r>
            <a:r>
              <a:rPr lang="zh-CN" altLang="en-US" sz="1100" dirty="0">
                <a:latin typeface="微软雅黑" panose="020B0503020204020204" charset="-122"/>
                <a:ea typeface="微软雅黑" panose="020B0503020204020204" charset="-122"/>
                <a:cs typeface="微软雅黑" panose="020B0503020204020204" charset="-122"/>
                <a:sym typeface="+mn-ea"/>
              </a:rPr>
              <a:t>。</a:t>
            </a:r>
            <a:endParaRPr lang="en-US" altLang="zh-CN" sz="1100" dirty="0">
              <a:latin typeface="微软雅黑" panose="020B0503020204020204" charset="-122"/>
              <a:ea typeface="微软雅黑" panose="020B0503020204020204" charset="-122"/>
              <a:cs typeface="微软雅黑" panose="020B0503020204020204" charset="-122"/>
              <a:sym typeface="+mn-ea"/>
            </a:endParaRPr>
          </a:p>
          <a:p>
            <a:pPr marL="285750" indent="-285750">
              <a:lnSpc>
                <a:spcPct val="170000"/>
              </a:lnSpc>
              <a:buFont typeface="Wingdings" panose="05000000000000000000" charset="0"/>
              <a:buChar char="Ø"/>
            </a:pPr>
            <a:r>
              <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rPr>
              <a:t>影响四、 定向流量的地址收敛需求会增多： </a:t>
            </a:r>
            <a:endParaRPr lang="zh-CN" altLang="en-US" sz="1200" b="1" dirty="0">
              <a:solidFill>
                <a:srgbClr val="C00000"/>
              </a:solidFill>
              <a:latin typeface="微软雅黑" panose="020B0503020204020204" charset="-122"/>
              <a:ea typeface="微软雅黑" panose="020B0503020204020204" charset="-122"/>
              <a:cs typeface="微软雅黑" panose="020B0503020204020204" charset="-122"/>
              <a:sym typeface="+mn-ea"/>
            </a:endParaRPr>
          </a:p>
          <a:p>
            <a:pPr indent="457200">
              <a:lnSpc>
                <a:spcPct val="170000"/>
              </a:lnSpc>
            </a:pPr>
            <a:r>
              <a:rPr lang="zh-CN" altLang="en-US" sz="1100" dirty="0">
                <a:latin typeface="微软雅黑" panose="020B0503020204020204" charset="-122"/>
                <a:ea typeface="微软雅黑" panose="020B0503020204020204" charset="-122"/>
                <a:cs typeface="微软雅黑" panose="020B0503020204020204" charset="-122"/>
                <a:sym typeface="+mn-ea"/>
              </a:rPr>
              <a:t>非定向大均需实名到个人，原场景</a:t>
            </a:r>
            <a:r>
              <a:rPr lang="en-US" altLang="zh-CN" sz="1100" dirty="0">
                <a:latin typeface="微软雅黑" panose="020B0503020204020204" charset="-122"/>
                <a:ea typeface="微软雅黑" panose="020B0503020204020204" charset="-122"/>
                <a:cs typeface="微软雅黑" panose="020B0503020204020204" charset="-122"/>
                <a:sym typeface="+mn-ea"/>
              </a:rPr>
              <a:t>3</a:t>
            </a:r>
            <a:r>
              <a:rPr lang="zh-CN" altLang="en-US" sz="1100" dirty="0">
                <a:latin typeface="微软雅黑" panose="020B0503020204020204" charset="-122"/>
                <a:ea typeface="微软雅黑" panose="020B0503020204020204" charset="-122"/>
                <a:cs typeface="微软雅黑" panose="020B0503020204020204" charset="-122"/>
                <a:sym typeface="+mn-ea"/>
              </a:rPr>
              <a:t>（非定向大位置固定）</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会向定向大、非定向小</a:t>
            </a:r>
            <a:r>
              <a:rPr lang="en-US" altLang="zh-CN" sz="1100" dirty="0">
                <a:solidFill>
                  <a:srgbClr val="FF0000"/>
                </a:solidFill>
                <a:latin typeface="微软雅黑" panose="020B0503020204020204" charset="-122"/>
                <a:ea typeface="微软雅黑" panose="020B0503020204020204" charset="-122"/>
                <a:cs typeface="微软雅黑" panose="020B0503020204020204" charset="-122"/>
                <a:sym typeface="+mn-ea"/>
              </a:rPr>
              <a:t>(300M)</a:t>
            </a:r>
            <a:r>
              <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rPr>
              <a:t>分流。</a:t>
            </a:r>
            <a:endParaRPr lang="zh-CN" altLang="en-US" sz="1100" dirty="0">
              <a:solidFill>
                <a:srgbClr val="FF0000"/>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tags/tag1.xml><?xml version="1.0" encoding="utf-8"?>
<p:tagLst xmlns:p="http://schemas.openxmlformats.org/presentationml/2006/main">
  <p:tag name="KSO_WM_DIAGRAM_VIRTUALLY_FRAME" val="{&quot;height&quot;:348.5,&quot;left&quot;:106.65,&quot;top&quot;:155.7,&quot;width&quot;:832.325}"/>
</p:tagLst>
</file>

<file path=ppt/tags/tag10.xml><?xml version="1.0" encoding="utf-8"?>
<p:tagLst xmlns:p="http://schemas.openxmlformats.org/presentationml/2006/main">
  <p:tag name="KSO_WM_DIAGRAM_VIRTUALLY_FRAME" val="{&quot;height&quot;:348.5,&quot;left&quot;:106.65,&quot;top&quot;:155.7,&quot;width&quot;:832.325}"/>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DIAGRAM_VIRTUALLY_FRAME" val="{&quot;height&quot;:348.5,&quot;left&quot;:106.65,&quot;top&quot;:155.7,&quot;width&quot;:832.325}"/>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DIAGRAM_VIRTUALLY_FRAME" val="{&quot;height&quot;:348.5,&quot;left&quot;:106.65,&quot;top&quot;:155.7,&quot;width&quot;:832.325}"/>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DIAGRAM_VIRTUALLY_FRAME" val="{&quot;height&quot;:348.5,&quot;left&quot;:106.65,&quot;top&quot;:155.7,&quot;width&quot;:832.325}"/>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DIAGRAM_VIRTUALLY_FRAME" val="{&quot;height&quot;:348.5,&quot;left&quot;:106.65,&quot;top&quot;:155.7,&quot;width&quot;:832.325}"/>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DIAGRAM_VIRTUALLY_FRAME" val="{&quot;height&quot;:348.5,&quot;left&quot;:106.65,&quot;top&quot;:155.7,&quot;width&quot;:832.325}"/>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DIAGRAM_VIRTUALLY_FRAME" val="{&quot;height&quot;:348.5,&quot;left&quot;:106.65,&quot;top&quot;:155.7,&quot;width&quot;:832.325}"/>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DIAGRAM_VIRTUALLY_FRAME" val="{&quot;height&quot;:348.5,&quot;left&quot;:106.65,&quot;top&quot;:155.7,&quot;width&quot;:832.325}"/>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COMMONDATA" val="eyJoZGlkIjoiOWQ1OWE4ZDIzNGE0MzNlYWM3OTAzMTdiZWY5ZWJjOWIifQ=="/>
</p:tagLst>
</file>

<file path=ppt/tags/tag18.xml><?xml version="1.0" encoding="utf-8"?>
<p:tagLst xmlns:p="http://schemas.openxmlformats.org/presentationml/2006/main">
  <p:tag name="KSO_WM_DIAGRAM_VIRTUALLY_FRAME" val="{&quot;height&quot;:348.5,&quot;left&quot;:106.65,&quot;top&quot;:155.7,&quot;width&quot;:832.325}"/>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DIAGRAM_VIRTUALLY_FRAME" val="{&quot;height&quot;:348.5,&quot;left&quot;:106.65,&quot;top&quot;:155.7,&quot;width&quot;:832.325}"/>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DIAGRAM_VIRTUALLY_FRAME" val="{&quot;height&quot;:348.5,&quot;left&quot;:106.65,&quot;top&quot;:155.7,&quot;width&quot;:832.325}"/>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DIAGRAM_VIRTUALLY_FRAME" val="{&quot;height&quot;:361.64425196850397,&quot;left&quot;:50.785511811023625,&quot;top&quot;:137.5311811023622,&quot;width&quot;:896.6376377952756}"/>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DIAGRAM_VIRTUALLY_FRAME" val="{&quot;height&quot;:348.5,&quot;left&quot;:106.65,&quot;top&quot;:155.7,&quot;width&quot;:832.325}"/>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DIAGRAM_VIRTUALLY_FRAME" val="{&quot;height&quot;:348.5,&quot;left&quot;:106.65,&quot;top&quot;:155.7,&quot;width&quot;:832.325}"/>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348.5,&quot;left&quot;:106.65,&quot;top&quot;:155.7,&quot;width&quot;:832.325}"/>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UNIT_TABLE_BEAUTIFY" val="smartTable{8ba962f0-298f-4fb7-9063-35bec8765833}"/>
  <p:tag name="TABLE_ENDDRAG_ORIGIN_RECT" val="270*89"/>
  <p:tag name="TABLE_ENDDRAG_RECT" val="345*240*270*89"/>
  <p:tag name="KSO_WM_BEAUTIFY_FLAG" val=""/>
</p:tagLst>
</file>

<file path=ppt/tags/tag7.xml><?xml version="1.0" encoding="utf-8"?>
<p:tagLst xmlns:p="http://schemas.openxmlformats.org/presentationml/2006/main">
  <p:tag name="KSO_WM_DIAGRAM_VIRTUALLY_FRAME" val="{&quot;height&quot;:348.5,&quot;left&quot;:106.65,&quot;top&quot;:155.7,&quot;width&quot;:832.325}"/>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TABLE_ENDDRAG_ORIGIN_RECT" val="901*456"/>
  <p:tag name="TABLE_ENDDRAG_RECT" val="24*73*901*456"/>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DIAGRAM_VIRTUALLY_FRAME" val="{&quot;height&quot;:348.5,&quot;left&quot;:106.65,&quot;top&quot;:155.7,&quot;width&quot;:832.325}"/>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DIAGRAM_VIRTUALLY_FRAME" val="{&quot;height&quot;:348.5,&quot;left&quot;:106.65,&quot;top&quot;:155.7,&quot;width&quot;:832.325}"/>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12421</Words>
  <Application>WPS 演示</Application>
  <PresentationFormat>宽屏</PresentationFormat>
  <Paragraphs>1085</Paragraphs>
  <Slides>23</Slides>
  <Notes>22</Notes>
  <HiddenSlides>0</HiddenSlides>
  <MMClips>0</MMClips>
  <ScaleCrop>false</ScaleCrop>
  <HeadingPairs>
    <vt:vector size="8" baseType="variant">
      <vt:variant>
        <vt:lpstr>已用的字体</vt:lpstr>
      </vt:variant>
      <vt:variant>
        <vt:i4>17</vt:i4>
      </vt:variant>
      <vt:variant>
        <vt:lpstr>主题</vt:lpstr>
      </vt:variant>
      <vt:variant>
        <vt:i4>1</vt:i4>
      </vt:variant>
      <vt:variant>
        <vt:lpstr>嵌入 OLE 服务器</vt:lpstr>
      </vt:variant>
      <vt:variant>
        <vt:i4>1</vt:i4>
      </vt:variant>
      <vt:variant>
        <vt:lpstr>幻灯片标题</vt:lpstr>
      </vt:variant>
      <vt:variant>
        <vt:i4>23</vt:i4>
      </vt:variant>
    </vt:vector>
  </HeadingPairs>
  <TitlesOfParts>
    <vt:vector size="42" baseType="lpstr">
      <vt:lpstr>Arial</vt:lpstr>
      <vt:lpstr>宋体</vt:lpstr>
      <vt:lpstr>Wingdings</vt:lpstr>
      <vt:lpstr>微软雅黑</vt:lpstr>
      <vt:lpstr>Roboto</vt:lpstr>
      <vt:lpstr>Arial</vt:lpstr>
      <vt:lpstr>黑体</vt:lpstr>
      <vt:lpstr>Franklin Gothic Book</vt:lpstr>
      <vt:lpstr>Wingdings</vt:lpstr>
      <vt:lpstr>Times New Roman</vt:lpstr>
      <vt:lpstr>仿宋</vt:lpstr>
      <vt:lpstr>Calibri</vt:lpstr>
      <vt:lpstr>华文仿宋</vt:lpstr>
      <vt:lpstr>Calibri</vt:lpstr>
      <vt:lpstr>华文细黑</vt:lpstr>
      <vt:lpstr>Arial Unicode MS</vt:lpstr>
      <vt:lpstr>Arial Black</vt:lpstr>
      <vt:lpstr>Office 主题​​</vt:lpstr>
      <vt:lpstr>Excel.Sheet.12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物联网公司</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WPS_1630055178</cp:lastModifiedBy>
  <cp:revision>2305</cp:revision>
  <dcterms:created xsi:type="dcterms:W3CDTF">2024-11-17T08:41:00Z</dcterms:created>
  <dcterms:modified xsi:type="dcterms:W3CDTF">2024-12-10T06:53:03Z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2052-11.8.2.12085</vt:lpwstr>
  </property>
  <property fmtid="{D5CDD505-2E9C-101B-9397-08002B2CF9AE}" pid="3" name="ICV">
    <vt:lpwstr>4355CB3D12DA463C967DEA3C6D05E575_13</vt:lpwstr>
  </property>
</Properties>
</file>

<file path=docProps/thumbnail.jpeg>
</file>